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801" r:id="rId3"/>
  </p:sldMasterIdLst>
  <p:notesMasterIdLst>
    <p:notesMasterId r:id="rId19"/>
  </p:notesMasterIdLst>
  <p:sldIdLst>
    <p:sldId id="296" r:id="rId4"/>
    <p:sldId id="256" r:id="rId5"/>
    <p:sldId id="268" r:id="rId6"/>
    <p:sldId id="259" r:id="rId7"/>
    <p:sldId id="258" r:id="rId8"/>
    <p:sldId id="261" r:id="rId9"/>
    <p:sldId id="286" r:id="rId10"/>
    <p:sldId id="273" r:id="rId11"/>
    <p:sldId id="274" r:id="rId12"/>
    <p:sldId id="291" r:id="rId13"/>
    <p:sldId id="293" r:id="rId14"/>
    <p:sldId id="292" r:id="rId15"/>
    <p:sldId id="295" r:id="rId16"/>
    <p:sldId id="265" r:id="rId17"/>
    <p:sldId id="275"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hra izadinasab" initials="zi" lastIdx="1" clrIdx="0">
    <p:extLst>
      <p:ext uri="{19B8F6BF-5375-455C-9EA6-DF929625EA0E}">
        <p15:presenceInfo xmlns:p15="http://schemas.microsoft.com/office/powerpoint/2012/main" userId="4d5c313be19ec7a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FFE"/>
    <a:srgbClr val="E3F2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02" autoAdjust="0"/>
  </p:normalViewPr>
  <p:slideViewPr>
    <p:cSldViewPr snapToGrid="0" snapToObjects="1">
      <p:cViewPr varScale="1">
        <p:scale>
          <a:sx n="64" d="100"/>
          <a:sy n="64" d="100"/>
        </p:scale>
        <p:origin x="723"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7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6514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725379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593103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221303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039256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54838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67725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69152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692154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84623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080763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233489552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05768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366342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17430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6699952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0437661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316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655320" y="-5715"/>
            <a:ext cx="6017894" cy="8235316"/>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3514081" y="1656082"/>
            <a:ext cx="10289546" cy="3139439"/>
          </a:xfrm>
        </p:spPr>
        <p:txBody>
          <a:bodyPr anchor="b">
            <a:normAutofit/>
          </a:bodyPr>
          <a:lstStyle>
            <a:lvl1pPr algn="r">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5418453" y="4795520"/>
            <a:ext cx="8385174" cy="1666241"/>
          </a:xfrm>
        </p:spPr>
        <p:txBody>
          <a:bodyPr anchor="t">
            <a:normAutofit/>
          </a:bodyPr>
          <a:lstStyle>
            <a:lvl1pPr marL="0" indent="0" algn="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5" name="Footer Placeholder 4"/>
          <p:cNvSpPr>
            <a:spLocks noGrp="1"/>
          </p:cNvSpPr>
          <p:nvPr>
            <p:ph type="ftr" sz="quarter" idx="11"/>
          </p:nvPr>
        </p:nvSpPr>
        <p:spPr>
          <a:xfrm>
            <a:off x="6398894" y="7059931"/>
            <a:ext cx="5188853" cy="438150"/>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139876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220311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3142228" y="7040558"/>
            <a:ext cx="66140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165379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86736" y="3200399"/>
            <a:ext cx="10716896" cy="2532458"/>
          </a:xfrm>
        </p:spPr>
        <p:txBody>
          <a:bodyPr anchor="b"/>
          <a:lstStyle>
            <a:lvl1pPr algn="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086733" y="5732857"/>
            <a:ext cx="10716898"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039563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81174" y="822961"/>
            <a:ext cx="12022456" cy="2103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81175" y="3200400"/>
            <a:ext cx="5874066"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929561" y="3200400"/>
            <a:ext cx="5874067"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07171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126615" y="3190240"/>
            <a:ext cx="5528626"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81173"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256585" y="3200400"/>
            <a:ext cx="5547044"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929561"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785270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539361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02486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1920240"/>
            <a:ext cx="4258945"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314440" y="822960"/>
            <a:ext cx="7489188" cy="6126481"/>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81175" y="3566160"/>
            <a:ext cx="4258945" cy="2194560"/>
          </a:xfrm>
        </p:spPr>
        <p:txBody>
          <a:bodyPr>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999419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9269" y="2103119"/>
            <a:ext cx="6511390" cy="1645920"/>
          </a:xfrm>
        </p:spPr>
        <p:txBody>
          <a:bodyPr anchor="b">
            <a:normAutofit/>
          </a:bodyPr>
          <a:lstStyle>
            <a:lvl1pPr algn="ctr">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113618" y="1097280"/>
            <a:ext cx="3937169" cy="54864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79269" y="3749039"/>
            <a:ext cx="6511390" cy="2194560"/>
          </a:xfrm>
        </p:spPr>
        <p:txBody>
          <a:bodyPr>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208677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4" y="5679438"/>
            <a:ext cx="12022453"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86321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81174" y="6359524"/>
            <a:ext cx="12022453"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8794309"/>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822960"/>
            <a:ext cx="12022453" cy="3657600"/>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5" y="5212080"/>
            <a:ext cx="12022456"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38293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4049984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latin typeface="Arial" panose="020B0604020202020204" pitchFamily="34" charset="0"/>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latin typeface="Arial" panose="020B0604020202020204" pitchFamily="34" charset="0"/>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924174" y="4114799"/>
            <a:ext cx="10239378" cy="457200"/>
          </a:xfrm>
        </p:spPr>
        <p:txBody>
          <a:bodyPr anchor="ctr">
            <a:normAutofit/>
          </a:bodyPr>
          <a:lstStyle>
            <a:lvl1pPr marL="0" indent="0">
              <a:buFontTx/>
              <a:buNone/>
              <a:defRPr sz="216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781174" y="5212080"/>
            <a:ext cx="12022453"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1299098"/>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81176" y="3970297"/>
            <a:ext cx="12022451" cy="1762560"/>
          </a:xfrm>
        </p:spPr>
        <p:txBody>
          <a:bodyPr anchor="b">
            <a:normAutofit/>
          </a:bodyPr>
          <a:lstStyle>
            <a:lvl1pPr algn="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4" y="5732857"/>
            <a:ext cx="12022452"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450007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latin typeface="Arial" panose="020B0604020202020204" pitchFamily="34" charset="0"/>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latin typeface="Arial" panose="020B0604020202020204" pitchFamily="34" charset="0"/>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81176" y="4663440"/>
            <a:ext cx="12022452" cy="1066800"/>
          </a:xfrm>
        </p:spPr>
        <p:txBody>
          <a:bodyPr vert="horz" lIns="91440" tIns="45720" rIns="91440" bIns="45720" rtlCol="0" anchor="b">
            <a:normAutofit/>
          </a:bodyPr>
          <a:lstStyle>
            <a:lvl1pPr algn="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730240"/>
            <a:ext cx="12022452" cy="1219200"/>
          </a:xfrm>
        </p:spPr>
        <p:txBody>
          <a:bodyPr anchor="t">
            <a:normAutofit/>
          </a:bodyPr>
          <a:lstStyle>
            <a:lvl1pPr marL="0" indent="0" algn="r">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974081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781176" y="822961"/>
            <a:ext cx="12022454" cy="327279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781175" y="4206240"/>
            <a:ext cx="12022456"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212080"/>
            <a:ext cx="12022456"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149844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5490854"/>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79187" y="822960"/>
            <a:ext cx="2124443" cy="6126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81175" y="822960"/>
            <a:ext cx="9623690" cy="61264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34250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86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4266083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8275608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42524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072365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739077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38944786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latin typeface="Arial" panose="020B0604020202020204" pitchFamily="34" charset="0"/>
              </a:defRPr>
            </a:lvl1pPr>
          </a:lstStyle>
          <a:p>
            <a:fld id="{B61BEF0D-F0BB-DE4B-95CE-6DB70DBA9567}" type="datetimeFigureOut">
              <a:rPr lang="en-US" smtClean="0"/>
              <a:pPr/>
              <a:t>7/3/2024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latin typeface="Arial" panose="020B0604020202020204" pitchFamily="34" charset="0"/>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051323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l" defTabSz="548640" rtl="0" eaLnBrk="1" latinLnBrk="0" hangingPunct="1">
        <a:spcBef>
          <a:spcPct val="0"/>
        </a:spcBef>
        <a:buNone/>
        <a:defRPr sz="4320" kern="1200">
          <a:solidFill>
            <a:schemeClr val="accent1"/>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Arial" panose="020B0604020202020204" pitchFamily="34" charset="0"/>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Arial" panose="020B0604020202020204" pitchFamily="34" charset="0"/>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Arial" panose="020B0604020202020204" pitchFamily="34" charset="0"/>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Arial" panose="020B0604020202020204" pitchFamily="34" charset="0"/>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Arial" panose="020B0604020202020204" pitchFamily="34" charset="0"/>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80975" y="1"/>
            <a:ext cx="2924176" cy="82296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781174" y="822961"/>
            <a:ext cx="12022456" cy="210311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81172" y="3200400"/>
            <a:ext cx="12022456"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79187" y="7059931"/>
            <a:ext cx="1371600" cy="438150"/>
          </a:xfrm>
          <a:prstGeom prst="rect">
            <a:avLst/>
          </a:prstGeom>
        </p:spPr>
        <p:txBody>
          <a:bodyPr vert="horz" lIns="91440" tIns="45720" rIns="91440" bIns="45720" rtlCol="0" anchor="ctr"/>
          <a:lstStyle>
            <a:lvl1pPr algn="r">
              <a:defRPr sz="1200" b="0" i="0">
                <a:solidFill>
                  <a:schemeClr val="tx1"/>
                </a:solidFill>
                <a:effectLst/>
                <a:latin typeface="Arial" panose="020B0604020202020204" pitchFamily="34" charset="0"/>
              </a:defRPr>
            </a:lvl1pPr>
          </a:lstStyle>
          <a:p>
            <a:fld id="{B61BEF0D-F0BB-DE4B-95CE-6DB70DBA9567}" type="datetimeFigureOut">
              <a:rPr lang="en-US" smtClean="0"/>
              <a:pPr/>
              <a:t>7/3/2024</a:t>
            </a:fld>
            <a:endParaRPr lang="en-US" dirty="0"/>
          </a:p>
        </p:txBody>
      </p:sp>
      <p:sp>
        <p:nvSpPr>
          <p:cNvPr id="5" name="Footer Placeholder 4"/>
          <p:cNvSpPr>
            <a:spLocks noGrp="1"/>
          </p:cNvSpPr>
          <p:nvPr>
            <p:ph type="ftr" sz="quarter" idx="3"/>
          </p:nvPr>
        </p:nvSpPr>
        <p:spPr>
          <a:xfrm>
            <a:off x="3086736" y="7059931"/>
            <a:ext cx="8501012" cy="438150"/>
          </a:xfrm>
          <a:prstGeom prst="rect">
            <a:avLst/>
          </a:prstGeom>
        </p:spPr>
        <p:txBody>
          <a:bodyPr vert="horz" lIns="91440" tIns="45720" rIns="91440" bIns="45720" rtlCol="0" anchor="ctr"/>
          <a:lstStyle>
            <a:lvl1pPr algn="l">
              <a:defRPr sz="1200" b="0" i="0">
                <a:solidFill>
                  <a:schemeClr val="tx1"/>
                </a:solidFill>
                <a:effectLst/>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3142228" y="7059931"/>
            <a:ext cx="661400" cy="438150"/>
          </a:xfrm>
          <a:prstGeom prst="rect">
            <a:avLst/>
          </a:prstGeom>
        </p:spPr>
        <p:txBody>
          <a:bodyPr vert="horz" lIns="91440" tIns="45720" rIns="91440" bIns="45720" rtlCol="0" anchor="ctr"/>
          <a:lstStyle>
            <a:lvl1pPr algn="r">
              <a:defRPr sz="1200" b="0" i="0">
                <a:solidFill>
                  <a:schemeClr val="tx1"/>
                </a:solidFill>
                <a:effectLst/>
                <a:latin typeface="Arial" panose="020B0604020202020204" pitchFamily="34" charset="0"/>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312256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Lst>
  <p:hf sldNum="0" hdr="0" ftr="0" dt="0"/>
  <p:txStyles>
    <p:titleStyle>
      <a:lvl1pPr algn="ctr" defTabSz="548640" rtl="0" eaLnBrk="1" latinLnBrk="0" hangingPunct="1">
        <a:spcBef>
          <a:spcPct val="0"/>
        </a:spcBef>
        <a:buNone/>
        <a:defRPr sz="4800" kern="1200" cap="none">
          <a:ln w="3175" cmpd="sng">
            <a:noFill/>
          </a:ln>
          <a:solidFill>
            <a:schemeClr val="tx1"/>
          </a:solidFill>
          <a:effectLst/>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lumMod val="75000"/>
          </a:schemeClr>
        </a:buClr>
        <a:buSzPct val="145000"/>
        <a:buFont typeface="Arial"/>
        <a:buChar char="•"/>
        <a:defRPr sz="2880" kern="1200" cap="none">
          <a:solidFill>
            <a:schemeClr val="tx1"/>
          </a:solidFill>
          <a:effectLst/>
          <a:latin typeface="Arial" panose="020B0604020202020204" pitchFamily="34" charset="0"/>
          <a:ea typeface="+mn-ea"/>
          <a:cs typeface="+mn-cs"/>
        </a:defRPr>
      </a:lvl1pPr>
      <a:lvl2pPr marL="891540" indent="-342900" algn="l" defTabSz="548640" rtl="0" eaLnBrk="1" latinLnBrk="0" hangingPunct="1">
        <a:spcBef>
          <a:spcPct val="20000"/>
        </a:spcBef>
        <a:spcAft>
          <a:spcPts val="720"/>
        </a:spcAft>
        <a:buClr>
          <a:schemeClr val="accent1">
            <a:lumMod val="75000"/>
          </a:schemeClr>
        </a:buClr>
        <a:buSzPct val="145000"/>
        <a:buFont typeface="Arial"/>
        <a:buChar char="•"/>
        <a:defRPr sz="2400" kern="1200" cap="none">
          <a:solidFill>
            <a:schemeClr val="tx1"/>
          </a:solidFill>
          <a:effectLst/>
          <a:latin typeface="Arial" panose="020B0604020202020204" pitchFamily="34" charset="0"/>
          <a:ea typeface="+mn-ea"/>
          <a:cs typeface="+mn-cs"/>
        </a:defRPr>
      </a:lvl2pPr>
      <a:lvl3pPr marL="1440180" indent="-342900" algn="l" defTabSz="548640" rtl="0" eaLnBrk="1" latinLnBrk="0" hangingPunct="1">
        <a:spcBef>
          <a:spcPct val="20000"/>
        </a:spcBef>
        <a:spcAft>
          <a:spcPts val="720"/>
        </a:spcAft>
        <a:buClr>
          <a:schemeClr val="accent1">
            <a:lumMod val="75000"/>
          </a:schemeClr>
        </a:buClr>
        <a:buSzPct val="145000"/>
        <a:buFont typeface="Arial"/>
        <a:buChar char="•"/>
        <a:defRPr sz="2160" kern="1200" cap="none">
          <a:solidFill>
            <a:schemeClr val="tx1"/>
          </a:solidFill>
          <a:effectLst/>
          <a:latin typeface="Arial" panose="020B0604020202020204" pitchFamily="34" charset="0"/>
          <a:ea typeface="+mn-ea"/>
          <a:cs typeface="+mn-cs"/>
        </a:defRPr>
      </a:lvl3pPr>
      <a:lvl4pPr marL="1851660" indent="-205740" algn="l" defTabSz="548640" rtl="0" eaLnBrk="1" latinLnBrk="0" hangingPunct="1">
        <a:spcBef>
          <a:spcPct val="20000"/>
        </a:spcBef>
        <a:spcAft>
          <a:spcPts val="720"/>
        </a:spcAft>
        <a:buClr>
          <a:schemeClr val="accent1">
            <a:lumMod val="75000"/>
          </a:schemeClr>
        </a:buClr>
        <a:buSzPct val="145000"/>
        <a:buFont typeface="Arial"/>
        <a:buChar char="•"/>
        <a:defRPr sz="1920" kern="1200" cap="none">
          <a:solidFill>
            <a:schemeClr val="tx1"/>
          </a:solidFill>
          <a:effectLst/>
          <a:latin typeface="Arial" panose="020B0604020202020204" pitchFamily="34" charset="0"/>
          <a:ea typeface="+mn-ea"/>
          <a:cs typeface="+mn-cs"/>
        </a:defRPr>
      </a:lvl4pPr>
      <a:lvl5pPr marL="2400300" indent="-20574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Arial" panose="020B0604020202020204" pitchFamily="34" charset="0"/>
          <a:ea typeface="+mn-ea"/>
          <a:cs typeface="+mn-cs"/>
        </a:defRPr>
      </a:lvl5pPr>
      <a:lvl6pPr marL="301752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ferdowsi.cloud/blog/artificial-intelligence-in-agriculture/"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9.jpg"/><Relationship Id="rId4" Type="http://schemas.openxmlformats.org/officeDocument/2006/relationships/hyperlink" Target="https://www.irangrowlight.ir/articles/view-articles/articleid/130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accent1">
                <a:lumMod val="45000"/>
                <a:lumOff val="55000"/>
              </a:schemeClr>
            </a:gs>
            <a:gs pos="100000">
              <a:schemeClr val="accent1">
                <a:lumMod val="30000"/>
                <a:lumOff val="70000"/>
              </a:schemeClr>
            </a:gs>
          </a:gsLst>
          <a:lin ang="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34D4-9971-16F0-19ED-5B7778A1ACE1}"/>
              </a:ext>
            </a:extLst>
          </p:cNvPr>
          <p:cNvPicPr>
            <a:picLocks noChangeAspect="1"/>
          </p:cNvPicPr>
          <p:nvPr/>
        </p:nvPicPr>
        <p:blipFill>
          <a:blip r:embed="rId2"/>
          <a:stretch>
            <a:fillRect/>
          </a:stretch>
        </p:blipFill>
        <p:spPr>
          <a:xfrm>
            <a:off x="7209692" y="0"/>
            <a:ext cx="7420708" cy="8229600"/>
          </a:xfrm>
          <a:prstGeom prst="rect">
            <a:avLst/>
          </a:prstGeom>
        </p:spPr>
      </p:pic>
      <p:sp>
        <p:nvSpPr>
          <p:cNvPr id="4" name="TextBox 3">
            <a:extLst>
              <a:ext uri="{FF2B5EF4-FFF2-40B4-BE49-F238E27FC236}">
                <a16:creationId xmlns:a16="http://schemas.microsoft.com/office/drawing/2014/main" id="{B19A0942-6D92-84A6-3E66-EFDB456AB1CB}"/>
              </a:ext>
            </a:extLst>
          </p:cNvPr>
          <p:cNvSpPr txBox="1"/>
          <p:nvPr/>
        </p:nvSpPr>
        <p:spPr>
          <a:xfrm>
            <a:off x="1378201" y="1890947"/>
            <a:ext cx="5640636" cy="6863417"/>
          </a:xfrm>
          <a:prstGeom prst="rect">
            <a:avLst/>
          </a:prstGeom>
          <a:noFill/>
        </p:spPr>
        <p:txBody>
          <a:bodyPr wrap="square" rtlCol="0">
            <a:spAutoFit/>
          </a:bodyPr>
          <a:lstStyle/>
          <a:p>
            <a:pPr algn="ctr"/>
            <a:r>
              <a:rPr lang="fa-IR" sz="2000" b="1">
                <a:solidFill>
                  <a:srgbClr val="002060"/>
                </a:solidFill>
                <a:latin typeface="Arial" panose="020B0604020202020204" pitchFamily="34" charset="0"/>
              </a:rPr>
              <a:t>نام و نام خانوادگی:</a:t>
            </a:r>
          </a:p>
          <a:p>
            <a:pPr algn="ctr"/>
            <a:endParaRPr lang="fa-IR" sz="2000">
              <a:solidFill>
                <a:srgbClr val="002060"/>
              </a:solidFill>
              <a:latin typeface="Arial" panose="020B0604020202020204" pitchFamily="34" charset="0"/>
            </a:endParaRPr>
          </a:p>
          <a:p>
            <a:pPr algn="ctr"/>
            <a:r>
              <a:rPr lang="fa-IR" sz="2000">
                <a:solidFill>
                  <a:srgbClr val="002060"/>
                </a:solidFill>
                <a:latin typeface="Arial" panose="020B0604020202020204" pitchFamily="34" charset="0"/>
              </a:rPr>
              <a:t>زهرا ایزدی نسب</a:t>
            </a:r>
          </a:p>
          <a:p>
            <a:pPr algn="ctr"/>
            <a:endParaRPr lang="fa-IR" sz="2000">
              <a:solidFill>
                <a:srgbClr val="002060"/>
              </a:solidFill>
              <a:latin typeface="Arial" panose="020B0604020202020204" pitchFamily="34" charset="0"/>
            </a:endParaRPr>
          </a:p>
          <a:p>
            <a:pPr algn="ctr"/>
            <a:r>
              <a:rPr lang="fa-IR" sz="2000" b="1">
                <a:solidFill>
                  <a:srgbClr val="002060"/>
                </a:solidFill>
                <a:latin typeface="Arial" panose="020B0604020202020204" pitchFamily="34" charset="0"/>
              </a:rPr>
              <a:t>نام درس:</a:t>
            </a:r>
          </a:p>
          <a:p>
            <a:pPr algn="ctr"/>
            <a:endParaRPr lang="fa-IR" sz="2000">
              <a:solidFill>
                <a:srgbClr val="002060"/>
              </a:solidFill>
              <a:latin typeface="Arial" panose="020B0604020202020204" pitchFamily="34" charset="0"/>
            </a:endParaRPr>
          </a:p>
          <a:p>
            <a:pPr algn="ctr"/>
            <a:r>
              <a:rPr lang="fa-IR" sz="2000">
                <a:solidFill>
                  <a:srgbClr val="002060"/>
                </a:solidFill>
                <a:latin typeface="Arial" panose="020B0604020202020204" pitchFamily="34" charset="0"/>
              </a:rPr>
              <a:t>هوش مصنوعی</a:t>
            </a:r>
          </a:p>
          <a:p>
            <a:pPr algn="ctr"/>
            <a:endParaRPr lang="fa-IR" sz="2000">
              <a:solidFill>
                <a:srgbClr val="002060"/>
              </a:solidFill>
              <a:latin typeface="Arial" panose="020B0604020202020204" pitchFamily="34" charset="0"/>
            </a:endParaRPr>
          </a:p>
          <a:p>
            <a:pPr algn="ctr"/>
            <a:r>
              <a:rPr lang="fa-IR" sz="2000" b="1">
                <a:solidFill>
                  <a:srgbClr val="002060"/>
                </a:solidFill>
                <a:latin typeface="Arial" panose="020B0604020202020204" pitchFamily="34" charset="0"/>
              </a:rPr>
              <a:t>نام استاد:</a:t>
            </a:r>
          </a:p>
          <a:p>
            <a:pPr algn="ctr"/>
            <a:endParaRPr lang="fa-IR" sz="2000">
              <a:solidFill>
                <a:srgbClr val="002060"/>
              </a:solidFill>
              <a:latin typeface="Arial" panose="020B0604020202020204" pitchFamily="34" charset="0"/>
            </a:endParaRPr>
          </a:p>
          <a:p>
            <a:pPr algn="ctr"/>
            <a:r>
              <a:rPr lang="fa-IR" sz="2000">
                <a:solidFill>
                  <a:srgbClr val="002060"/>
                </a:solidFill>
                <a:latin typeface="Arial" panose="020B0604020202020204" pitchFamily="34" charset="0"/>
              </a:rPr>
              <a:t>دکتر زهراسادات عصایی معمم</a:t>
            </a:r>
          </a:p>
          <a:p>
            <a:pPr algn="ctr"/>
            <a:endParaRPr lang="fa-IR" sz="2000">
              <a:solidFill>
                <a:srgbClr val="002060"/>
              </a:solidFill>
              <a:latin typeface="Arial" panose="020B0604020202020204" pitchFamily="34" charset="0"/>
            </a:endParaRPr>
          </a:p>
          <a:p>
            <a:pPr algn="ctr"/>
            <a:r>
              <a:rPr lang="fa-IR" sz="2000" b="1">
                <a:solidFill>
                  <a:srgbClr val="002060"/>
                </a:solidFill>
                <a:latin typeface="Arial" panose="020B0604020202020204" pitchFamily="34" charset="0"/>
              </a:rPr>
              <a:t>موضوع ارائه:</a:t>
            </a:r>
          </a:p>
          <a:p>
            <a:pPr algn="ctr"/>
            <a:endParaRPr lang="fa-IR" sz="2000">
              <a:solidFill>
                <a:srgbClr val="00B050"/>
              </a:solidFill>
              <a:latin typeface="Arial" panose="020B0604020202020204" pitchFamily="34" charset="0"/>
            </a:endParaRPr>
          </a:p>
          <a:p>
            <a:pPr algn="ctr"/>
            <a:r>
              <a:rPr lang="fa-IR" sz="2000">
                <a:solidFill>
                  <a:srgbClr val="00B050"/>
                </a:solidFill>
                <a:latin typeface="Arial" panose="020B0604020202020204" pitchFamily="34" charset="0"/>
              </a:rPr>
              <a:t>هوش مصنوعی در کشاورزی</a:t>
            </a:r>
          </a:p>
          <a:p>
            <a:pPr algn="ctr"/>
            <a:endParaRPr lang="fa-IR" sz="2000">
              <a:solidFill>
                <a:srgbClr val="00B050"/>
              </a:solidFill>
              <a:latin typeface="Arial" panose="020B0604020202020204" pitchFamily="34" charset="0"/>
            </a:endParaRPr>
          </a:p>
          <a:p>
            <a:pPr algn="ctr"/>
            <a:r>
              <a:rPr lang="fa-IR" sz="2000">
                <a:solidFill>
                  <a:srgbClr val="002060"/>
                </a:solidFill>
                <a:latin typeface="Arial" panose="020B0604020202020204" pitchFamily="34" charset="0"/>
              </a:rPr>
              <a:t>نیمسال دوم 1402</a:t>
            </a:r>
          </a:p>
          <a:p>
            <a:pPr algn="ctr"/>
            <a:endParaRPr lang="fa-IR" sz="2000">
              <a:solidFill>
                <a:srgbClr val="002060"/>
              </a:solidFill>
              <a:latin typeface="Arial" panose="020B0604020202020204" pitchFamily="34" charset="0"/>
            </a:endParaRPr>
          </a:p>
          <a:p>
            <a:pPr algn="ctr"/>
            <a:endParaRPr lang="fa-IR" sz="2000">
              <a:solidFill>
                <a:srgbClr val="002060"/>
              </a:solidFill>
              <a:latin typeface="Arial" panose="020B0604020202020204" pitchFamily="34" charset="0"/>
            </a:endParaRPr>
          </a:p>
          <a:p>
            <a:pPr algn="ctr"/>
            <a:endParaRPr lang="fa-IR" sz="2000">
              <a:solidFill>
                <a:srgbClr val="00B050"/>
              </a:solidFill>
              <a:latin typeface="Arial" panose="020B0604020202020204" pitchFamily="34" charset="0"/>
            </a:endParaRPr>
          </a:p>
          <a:p>
            <a:pPr algn="ctr"/>
            <a:endParaRPr lang="fa-IR" sz="2000">
              <a:solidFill>
                <a:srgbClr val="00B050"/>
              </a:solidFill>
              <a:latin typeface="Arial" panose="020B0604020202020204" pitchFamily="34" charset="0"/>
            </a:endParaRPr>
          </a:p>
          <a:p>
            <a:pPr algn="ctr"/>
            <a:endParaRPr lang="en-US" sz="2000">
              <a:solidFill>
                <a:srgbClr val="00B050"/>
              </a:solidFill>
              <a:latin typeface="Arial" panose="020B0604020202020204" pitchFamily="34" charset="0"/>
            </a:endParaRPr>
          </a:p>
        </p:txBody>
      </p:sp>
      <p:pic>
        <p:nvPicPr>
          <p:cNvPr id="5" name="Picture 4">
            <a:extLst>
              <a:ext uri="{FF2B5EF4-FFF2-40B4-BE49-F238E27FC236}">
                <a16:creationId xmlns:a16="http://schemas.microsoft.com/office/drawing/2014/main" id="{33DEC0C2-70DC-E561-6D5D-99CD392FC8E0}"/>
              </a:ext>
            </a:extLst>
          </p:cNvPr>
          <p:cNvPicPr>
            <a:picLocks noChangeAspect="1"/>
          </p:cNvPicPr>
          <p:nvPr/>
        </p:nvPicPr>
        <p:blipFill>
          <a:blip r:embed="rId3"/>
          <a:stretch>
            <a:fillRect/>
          </a:stretch>
        </p:blipFill>
        <p:spPr>
          <a:xfrm>
            <a:off x="173622" y="0"/>
            <a:ext cx="1895085" cy="2777281"/>
          </a:xfrm>
          <a:prstGeom prst="rect">
            <a:avLst/>
          </a:prstGeom>
        </p:spPr>
      </p:pic>
      <p:sp>
        <p:nvSpPr>
          <p:cNvPr id="6" name="TextBox 5">
            <a:extLst>
              <a:ext uri="{FF2B5EF4-FFF2-40B4-BE49-F238E27FC236}">
                <a16:creationId xmlns:a16="http://schemas.microsoft.com/office/drawing/2014/main" id="{7A9DB267-1C65-4909-BEEA-A8703332119F}"/>
              </a:ext>
            </a:extLst>
          </p:cNvPr>
          <p:cNvSpPr txBox="1"/>
          <p:nvPr/>
        </p:nvSpPr>
        <p:spPr>
          <a:xfrm>
            <a:off x="2952520" y="3317829"/>
            <a:ext cx="184731" cy="369332"/>
          </a:xfrm>
          <a:prstGeom prst="rect">
            <a:avLst/>
          </a:prstGeom>
          <a:noFill/>
        </p:spPr>
        <p:txBody>
          <a:bodyPr wrap="none" rtlCol="0">
            <a:spAutoFit/>
          </a:bodyPr>
          <a:lstStyle/>
          <a:p>
            <a:endParaRPr lang="en-US">
              <a:latin typeface="Arial" panose="020B0604020202020204" pitchFamily="34" charset="0"/>
            </a:endParaRPr>
          </a:p>
        </p:txBody>
      </p:sp>
      <p:sp>
        <p:nvSpPr>
          <p:cNvPr id="7" name="TextBox 6">
            <a:extLst>
              <a:ext uri="{FF2B5EF4-FFF2-40B4-BE49-F238E27FC236}">
                <a16:creationId xmlns:a16="http://schemas.microsoft.com/office/drawing/2014/main" id="{76542518-FC30-B0EE-80A7-801AC6B29D7F}"/>
              </a:ext>
            </a:extLst>
          </p:cNvPr>
          <p:cNvSpPr txBox="1"/>
          <p:nvPr/>
        </p:nvSpPr>
        <p:spPr>
          <a:xfrm>
            <a:off x="2705733" y="808858"/>
            <a:ext cx="2985571" cy="400110"/>
          </a:xfrm>
          <a:prstGeom prst="rect">
            <a:avLst/>
          </a:prstGeom>
          <a:noFill/>
        </p:spPr>
        <p:txBody>
          <a:bodyPr wrap="square" rtlCol="0">
            <a:spAutoFit/>
          </a:bodyPr>
          <a:lstStyle/>
          <a:p>
            <a:r>
              <a:rPr lang="fa-IR" sz="2000" b="1">
                <a:solidFill>
                  <a:srgbClr val="002060"/>
                </a:solidFill>
                <a:latin typeface="Arial" panose="020B0604020202020204" pitchFamily="34" charset="0"/>
                <a:cs typeface="B Morvarid" panose="00000400000000000000" pitchFamily="2" charset="-78"/>
              </a:rPr>
              <a:t>به نام خداوند بخشنده مهربان</a:t>
            </a:r>
            <a:endParaRPr lang="en-US" sz="2000" b="1">
              <a:solidFill>
                <a:srgbClr val="002060"/>
              </a:solidFill>
              <a:latin typeface="Arial" panose="020B0604020202020204" pitchFamily="34" charset="0"/>
              <a:cs typeface="B Morvarid" panose="00000400000000000000" pitchFamily="2" charset="-78"/>
            </a:endParaRPr>
          </a:p>
        </p:txBody>
      </p:sp>
    </p:spTree>
    <p:extLst>
      <p:ext uri="{BB962C8B-B14F-4D97-AF65-F5344CB8AC3E}">
        <p14:creationId xmlns:p14="http://schemas.microsoft.com/office/powerpoint/2010/main" val="1701948804"/>
      </p:ext>
    </p:extLst>
  </p:cSld>
  <p:clrMapOvr>
    <a:masterClrMapping/>
  </p:clrMapOvr>
  <mc:AlternateContent xmlns:mc="http://schemas.openxmlformats.org/markup-compatibility/2006" xmlns:p14="http://schemas.microsoft.com/office/powerpoint/2010/main">
    <mc:Choice Requires="p14">
      <p:transition spd="slow" p14:dur="2000" advTm="11687"/>
    </mc:Choice>
    <mc:Fallback xmlns="">
      <p:transition spd="slow" advTm="116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p>
      <p:pic>
        <p:nvPicPr>
          <p:cNvPr id="4" name="Image 0" descr="preencoded.png"/>
          <p:cNvPicPr>
            <a:picLocks noChangeAspect="1"/>
          </p:cNvPicPr>
          <p:nvPr/>
        </p:nvPicPr>
        <p:blipFill>
          <a:blip r:embed="rId3"/>
          <a:stretch>
            <a:fillRect/>
          </a:stretch>
        </p:blipFill>
        <p:spPr>
          <a:xfrm>
            <a:off x="-7620" y="0"/>
            <a:ext cx="5722714" cy="8229600"/>
          </a:xfrm>
          <a:prstGeom prst="rect">
            <a:avLst/>
          </a:prstGeom>
        </p:spPr>
      </p:pic>
      <p:sp>
        <p:nvSpPr>
          <p:cNvPr id="5" name="Text 2"/>
          <p:cNvSpPr/>
          <p:nvPr/>
        </p:nvSpPr>
        <p:spPr>
          <a:xfrm>
            <a:off x="6315789" y="149719"/>
            <a:ext cx="7693856" cy="999768"/>
          </a:xfrm>
          <a:prstGeom prst="rect">
            <a:avLst/>
          </a:prstGeom>
          <a:noFill/>
          <a:ln/>
        </p:spPr>
        <p:txBody>
          <a:bodyPr wrap="square" rtlCol="0" anchor="t"/>
          <a:lstStyle/>
          <a:p>
            <a:pPr marL="0" indent="0">
              <a:lnSpc>
                <a:spcPts val="7545"/>
              </a:lnSpc>
              <a:buNone/>
            </a:pPr>
            <a:r>
              <a:rPr lang="en-US" sz="4000" dirty="0">
                <a:solidFill>
                  <a:srgbClr val="476FD6"/>
                </a:solidFill>
                <a:latin typeface="Arial" panose="020B0604020202020204" pitchFamily="34" charset="0"/>
                <a:ea typeface="Roboto Slab" pitchFamily="34" charset="-122"/>
                <a:cs typeface="B Nazanin" panose="00000400000000000000" pitchFamily="2" charset="-78"/>
              </a:rPr>
              <a:t>سیستم آبیاری خودکار مبتنی بر هوش مصنوعی</a:t>
            </a:r>
            <a:endParaRPr lang="en-US" sz="4000" dirty="0"/>
          </a:p>
        </p:txBody>
      </p:sp>
      <p:sp>
        <p:nvSpPr>
          <p:cNvPr id="6" name="Text 3"/>
          <p:cNvSpPr/>
          <p:nvPr/>
        </p:nvSpPr>
        <p:spPr>
          <a:xfrm>
            <a:off x="6252148" y="1534244"/>
            <a:ext cx="7477601" cy="999768"/>
          </a:xfrm>
          <a:prstGeom prst="rect">
            <a:avLst/>
          </a:prstGeom>
          <a:noFill/>
          <a:ln/>
        </p:spPr>
        <p:txBody>
          <a:bodyPr wrap="square" rtlCol="0" anchor="t"/>
          <a:lstStyle/>
          <a:p>
            <a:pPr marL="0" indent="0" algn="justLow" rtl="1">
              <a:lnSpc>
                <a:spcPts val="2624"/>
              </a:lnSpc>
              <a:buNone/>
            </a:pPr>
            <a:r>
              <a:rPr lang="en-US" sz="2000">
                <a:solidFill>
                  <a:srgbClr val="15213F"/>
                </a:solidFill>
                <a:latin typeface="Arial" panose="020B0604020202020204" pitchFamily="34" charset="0"/>
                <a:ea typeface="Roboto" pitchFamily="34" charset="-122"/>
                <a:cs typeface="B Nazanin" panose="00000400000000000000" pitchFamily="2" charset="-78"/>
              </a:rPr>
              <a:t>سیستم </a:t>
            </a:r>
            <a:r>
              <a:rPr lang="en-US" sz="2000" dirty="0">
                <a:solidFill>
                  <a:srgbClr val="15213F"/>
                </a:solidFill>
                <a:latin typeface="Arial" panose="020B0604020202020204" pitchFamily="34" charset="0"/>
                <a:ea typeface="Roboto" pitchFamily="34" charset="-122"/>
                <a:cs typeface="B Nazanin" panose="00000400000000000000" pitchFamily="2" charset="-78"/>
              </a:rPr>
              <a:t>آبیاری خودکار هوشمند بر اساس داده های محیطی و نیاز گیاه میزان و زمان آبیاری را به طور خودکار تنظیم می‌کند.</a:t>
            </a:r>
            <a:endParaRPr lang="en-US" sz="2000" dirty="0"/>
          </a:p>
        </p:txBody>
      </p:sp>
      <p:sp>
        <p:nvSpPr>
          <p:cNvPr id="8" name="Text 5"/>
          <p:cNvSpPr/>
          <p:nvPr/>
        </p:nvSpPr>
        <p:spPr>
          <a:xfrm>
            <a:off x="6454140" y="5815608"/>
            <a:ext cx="86320" cy="97512"/>
          </a:xfrm>
          <a:prstGeom prst="rect">
            <a:avLst/>
          </a:prstGeom>
          <a:noFill/>
          <a:ln/>
        </p:spPr>
        <p:txBody>
          <a:bodyPr wrap="none" rtlCol="0" anchor="t"/>
          <a:lstStyle/>
          <a:p>
            <a:pPr marL="0" indent="0" algn="ctr">
              <a:lnSpc>
                <a:spcPts val="768"/>
              </a:lnSpc>
              <a:buNone/>
            </a:pPr>
            <a:endParaRPr lang="en-US" sz="768" dirty="0"/>
          </a:p>
        </p:txBody>
      </p:sp>
      <p:sp>
        <p:nvSpPr>
          <p:cNvPr id="9" name="Text 6"/>
          <p:cNvSpPr/>
          <p:nvPr/>
        </p:nvSpPr>
        <p:spPr>
          <a:xfrm>
            <a:off x="6786086" y="5669994"/>
            <a:ext cx="2504480" cy="388858"/>
          </a:xfrm>
          <a:prstGeom prst="rect">
            <a:avLst/>
          </a:prstGeom>
          <a:noFill/>
          <a:ln/>
        </p:spPr>
        <p:txBody>
          <a:bodyPr wrap="none" rtlCol="0" anchor="t"/>
          <a:lstStyle/>
          <a:p>
            <a:pPr marL="0" indent="0" algn="l">
              <a:lnSpc>
                <a:spcPts val="3062"/>
              </a:lnSpc>
              <a:buNone/>
            </a:pPr>
            <a:endParaRPr lang="en-US" sz="2187" dirty="0"/>
          </a:p>
        </p:txBody>
      </p:sp>
      <p:sp>
        <p:nvSpPr>
          <p:cNvPr id="13" name="TextBox 12">
            <a:extLst>
              <a:ext uri="{FF2B5EF4-FFF2-40B4-BE49-F238E27FC236}">
                <a16:creationId xmlns:a16="http://schemas.microsoft.com/office/drawing/2014/main" id="{2C7252F0-EAF5-6B84-090A-442203E806D6}"/>
              </a:ext>
            </a:extLst>
          </p:cNvPr>
          <p:cNvSpPr txBox="1"/>
          <p:nvPr/>
        </p:nvSpPr>
        <p:spPr>
          <a:xfrm>
            <a:off x="8915307" y="2753559"/>
            <a:ext cx="6184022" cy="713657"/>
          </a:xfrm>
          <a:prstGeom prst="rect">
            <a:avLst/>
          </a:prstGeom>
          <a:noFill/>
        </p:spPr>
        <p:txBody>
          <a:bodyPr wrap="square" rtlCol="0">
            <a:spAutoFit/>
          </a:bodyPr>
          <a:lstStyle/>
          <a:p>
            <a:pPr marL="0" indent="0">
              <a:lnSpc>
                <a:spcPts val="5468"/>
              </a:lnSpc>
              <a:buNone/>
            </a:pPr>
            <a:r>
              <a:rPr lang="en-US" sz="2400" b="1">
                <a:solidFill>
                  <a:srgbClr val="476FD6"/>
                </a:solidFill>
                <a:latin typeface="Arial" panose="020B0604020202020204" pitchFamily="34" charset="0"/>
                <a:ea typeface="Roboto Slab" pitchFamily="34" charset="-122"/>
                <a:cs typeface="B Nazanin" panose="00000400000000000000" pitchFamily="2" charset="-78"/>
              </a:rPr>
              <a:t>مزایای استفاده از سیستم آبیاری خودکار هوشمند</a:t>
            </a:r>
            <a:endParaRPr lang="en-US" sz="2400" b="1" dirty="0"/>
          </a:p>
        </p:txBody>
      </p:sp>
      <p:sp>
        <p:nvSpPr>
          <p:cNvPr id="14" name="TextBox 13">
            <a:extLst>
              <a:ext uri="{FF2B5EF4-FFF2-40B4-BE49-F238E27FC236}">
                <a16:creationId xmlns:a16="http://schemas.microsoft.com/office/drawing/2014/main" id="{5FB88DFC-27C1-DD66-BC0C-DF6CA722EB90}"/>
              </a:ext>
            </a:extLst>
          </p:cNvPr>
          <p:cNvSpPr txBox="1"/>
          <p:nvPr/>
        </p:nvSpPr>
        <p:spPr>
          <a:xfrm>
            <a:off x="5728772" y="3777168"/>
            <a:ext cx="8670274" cy="4093428"/>
          </a:xfrm>
          <a:prstGeom prst="rect">
            <a:avLst/>
          </a:prstGeom>
          <a:noFill/>
        </p:spPr>
        <p:txBody>
          <a:bodyPr wrap="square" rtlCol="0">
            <a:spAutoFit/>
          </a:bodyPr>
          <a:lstStyle/>
          <a:p>
            <a:pPr algn="r" rtl="1"/>
            <a:r>
              <a:rPr lang="en-US" sz="2000">
                <a:solidFill>
                  <a:srgbClr val="476FD6"/>
                </a:solidFill>
                <a:latin typeface="Arial" panose="020B0604020202020204" pitchFamily="34" charset="0"/>
                <a:ea typeface="Roboto Slab" pitchFamily="34" charset="-122"/>
                <a:cs typeface="B Nazanin" panose="00000400000000000000" pitchFamily="2" charset="-78"/>
              </a:rPr>
              <a:t>کاهش هزینه‌ها</a:t>
            </a:r>
          </a:p>
          <a:p>
            <a:pPr algn="r" rtl="1"/>
            <a:endParaRPr lang="en-US" sz="2000">
              <a:solidFill>
                <a:srgbClr val="476FD6"/>
              </a:solidFill>
              <a:latin typeface="Arial" panose="020B0604020202020204" pitchFamily="34" charset="0"/>
              <a:ea typeface="Roboto Slab" pitchFamily="34" charset="-122"/>
              <a:cs typeface="B Nazanin" panose="00000400000000000000" pitchFamily="2" charset="-78"/>
            </a:endParaRPr>
          </a:p>
          <a:p>
            <a:pPr algn="r" rtl="1"/>
            <a:r>
              <a:rPr lang="en-US" sz="2000">
                <a:solidFill>
                  <a:srgbClr val="476FD6"/>
                </a:solidFill>
                <a:latin typeface="Arial" panose="020B0604020202020204" pitchFamily="34" charset="0"/>
                <a:ea typeface="Roboto Slab" pitchFamily="34" charset="-122"/>
                <a:cs typeface="B Nazanin" panose="00000400000000000000" pitchFamily="2" charset="-78"/>
              </a:rPr>
              <a:t>        </a:t>
            </a:r>
            <a:r>
              <a:rPr lang="en-US" sz="2000">
                <a:solidFill>
                  <a:srgbClr val="15213F"/>
                </a:solidFill>
                <a:latin typeface="Arial" panose="020B0604020202020204" pitchFamily="34" charset="0"/>
                <a:ea typeface="Roboto" pitchFamily="34" charset="-122"/>
                <a:cs typeface="B Nazanin" panose="00000400000000000000" pitchFamily="2" charset="-78"/>
              </a:rPr>
              <a:t>هزینه‌های مربوط به نیروی کار، سوخت و برق به طور قابل توجهی کاهش خواهد یافت.</a:t>
            </a:r>
            <a:endParaRPr lang="fa-IR" sz="2000">
              <a:solidFill>
                <a:srgbClr val="15213F"/>
              </a:solidFill>
              <a:latin typeface="Arial" panose="020B0604020202020204" pitchFamily="34" charset="0"/>
              <a:ea typeface="Roboto" pitchFamily="34" charset="-122"/>
              <a:cs typeface="B Nazanin" panose="00000400000000000000" pitchFamily="2" charset="-78"/>
            </a:endParaRPr>
          </a:p>
          <a:p>
            <a:pPr algn="ctr" rtl="1"/>
            <a:endParaRPr lang="en-US" sz="2000"/>
          </a:p>
          <a:p>
            <a:pPr algn="r" rtl="1"/>
            <a:r>
              <a:rPr lang="en-US" sz="2000">
                <a:solidFill>
                  <a:srgbClr val="476FD6"/>
                </a:solidFill>
                <a:latin typeface="Arial" panose="020B0604020202020204" pitchFamily="34" charset="0"/>
                <a:ea typeface="Roboto Slab" pitchFamily="34" charset="-122"/>
                <a:cs typeface="B Nazanin" panose="00000400000000000000" pitchFamily="2" charset="-78"/>
              </a:rPr>
              <a:t>افزایش بهره‌وری</a:t>
            </a:r>
          </a:p>
          <a:p>
            <a:pPr algn="r" rtl="1"/>
            <a:endParaRPr lang="en-US" sz="2000">
              <a:solidFill>
                <a:srgbClr val="476FD6"/>
              </a:solidFill>
              <a:latin typeface="Arial" panose="020B0604020202020204" pitchFamily="34" charset="0"/>
              <a:ea typeface="Roboto Slab" pitchFamily="34" charset="-122"/>
              <a:cs typeface="B Nazanin" panose="00000400000000000000" pitchFamily="2" charset="-78"/>
            </a:endParaRPr>
          </a:p>
          <a:p>
            <a:pPr algn="r" rtl="1"/>
            <a:r>
              <a:rPr lang="en-US" sz="2000">
                <a:solidFill>
                  <a:srgbClr val="476FD6"/>
                </a:solidFill>
                <a:latin typeface="Arial" panose="020B0604020202020204" pitchFamily="34" charset="0"/>
                <a:ea typeface="Roboto Slab" pitchFamily="34" charset="-122"/>
                <a:cs typeface="B Nazanin" panose="00000400000000000000" pitchFamily="2" charset="-78"/>
              </a:rPr>
              <a:t>         </a:t>
            </a:r>
            <a:r>
              <a:rPr lang="en-US" sz="2000">
                <a:solidFill>
                  <a:srgbClr val="15213F"/>
                </a:solidFill>
                <a:latin typeface="Arial" panose="020B0604020202020204" pitchFamily="34" charset="0"/>
                <a:ea typeface="Roboto" pitchFamily="34" charset="-122"/>
                <a:cs typeface="B Nazanin" panose="00000400000000000000" pitchFamily="2" charset="-78"/>
              </a:rPr>
              <a:t>بهبود رشد و سلامت گیاهان باعث افزایش محصول و بازدهی کشاورزی خواهد شد.</a:t>
            </a:r>
            <a:endParaRPr lang="en-US" sz="2000"/>
          </a:p>
          <a:p>
            <a:pPr algn="ctr" rtl="1"/>
            <a:endParaRPr lang="en-US" sz="2000"/>
          </a:p>
          <a:p>
            <a:pPr algn="r" rtl="1"/>
            <a:r>
              <a:rPr lang="en-US" sz="2000">
                <a:solidFill>
                  <a:srgbClr val="476FD6"/>
                </a:solidFill>
                <a:latin typeface="Arial" panose="020B0604020202020204" pitchFamily="34" charset="0"/>
                <a:ea typeface="Roboto Slab" pitchFamily="34" charset="-122"/>
                <a:cs typeface="B Nazanin" panose="00000400000000000000" pitchFamily="2" charset="-78"/>
              </a:rPr>
              <a:t>کاهش مصرف آب</a:t>
            </a:r>
          </a:p>
          <a:p>
            <a:pPr algn="r" rtl="1"/>
            <a:endParaRPr lang="fa-IR" sz="2000">
              <a:solidFill>
                <a:srgbClr val="476FD6"/>
              </a:solidFill>
              <a:latin typeface="Arial" panose="020B0604020202020204" pitchFamily="34" charset="0"/>
              <a:ea typeface="Roboto Slab" pitchFamily="34" charset="-122"/>
              <a:cs typeface="B Nazanin" panose="00000400000000000000" pitchFamily="2" charset="-78"/>
            </a:endParaRPr>
          </a:p>
          <a:p>
            <a:pPr algn="ctr" rtl="1"/>
            <a:r>
              <a:rPr lang="en-US" sz="2000">
                <a:solidFill>
                  <a:srgbClr val="15213F"/>
                </a:solidFill>
                <a:latin typeface="Arial" panose="020B0604020202020204" pitchFamily="34" charset="0"/>
                <a:ea typeface="Roboto" pitchFamily="34" charset="-122"/>
                <a:cs typeface="B Nazanin" panose="00000400000000000000" pitchFamily="2" charset="-78"/>
              </a:rPr>
              <a:t>       با تنظیم دقیق زمان و مقدار آبیاری بر اساس نیاز گیاه، میتوان تا 30% در مصرف آب صرفه‌جویی کرد.</a:t>
            </a:r>
            <a:endParaRPr lang="en-US" sz="2000"/>
          </a:p>
          <a:p>
            <a:pPr algn="ctr" rtl="1"/>
            <a:endParaRPr lang="en-US" sz="2000"/>
          </a:p>
        </p:txBody>
      </p:sp>
    </p:spTree>
    <p:extLst>
      <p:ext uri="{BB962C8B-B14F-4D97-AF65-F5344CB8AC3E}">
        <p14:creationId xmlns:p14="http://schemas.microsoft.com/office/powerpoint/2010/main" val="2387246327"/>
      </p:ext>
    </p:extLst>
  </p:cSld>
  <p:clrMapOvr>
    <a:masterClrMapping/>
  </p:clrMapOvr>
  <mc:AlternateContent xmlns:mc="http://schemas.openxmlformats.org/markup-compatibility/2006" xmlns:p14="http://schemas.microsoft.com/office/powerpoint/2010/main">
    <mc:Choice Requires="p14">
      <p:transition spd="slow" p14:dur="2000" advTm="46724"/>
    </mc:Choice>
    <mc:Fallback xmlns="">
      <p:transition spd="slow" advTm="4672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gradFill flip="none" rotWithShape="1">
            <a:gsLst>
              <a:gs pos="20000">
                <a:schemeClr val="accent5">
                  <a:lumMod val="5000"/>
                  <a:lumOff val="95000"/>
                </a:schemeClr>
              </a:gs>
              <a:gs pos="56000">
                <a:srgbClr val="C2DAEF"/>
              </a:gs>
              <a:gs pos="100000">
                <a:schemeClr val="accent5">
                  <a:lumMod val="45000"/>
                  <a:lumOff val="55000"/>
                </a:schemeClr>
              </a:gs>
            </a:gsLst>
            <a:lin ang="0" scaled="0"/>
            <a:tileRect/>
          </a:gra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77293" y="0"/>
            <a:ext cx="5460728" cy="8229600"/>
          </a:xfrm>
          <a:prstGeom prst="rect">
            <a:avLst/>
          </a:prstGeom>
        </p:spPr>
      </p:pic>
      <p:sp>
        <p:nvSpPr>
          <p:cNvPr id="5" name="Text 2"/>
          <p:cNvSpPr/>
          <p:nvPr/>
        </p:nvSpPr>
        <p:spPr>
          <a:xfrm>
            <a:off x="257632" y="789366"/>
            <a:ext cx="8725282" cy="1388745"/>
          </a:xfrm>
          <a:prstGeom prst="rect">
            <a:avLst/>
          </a:prstGeom>
          <a:noFill/>
          <a:ln/>
        </p:spPr>
        <p:txBody>
          <a:bodyPr wrap="square" rtlCol="0" anchor="t"/>
          <a:lstStyle/>
          <a:p>
            <a:pPr marL="0" indent="0" algn="r">
              <a:lnSpc>
                <a:spcPts val="5468"/>
              </a:lnSpc>
              <a:buNone/>
            </a:pPr>
            <a:r>
              <a:rPr lang="en-US" sz="4000" dirty="0">
                <a:solidFill>
                  <a:srgbClr val="476FD6"/>
                </a:solidFill>
                <a:latin typeface="Arial" panose="020B0604020202020204" pitchFamily="34" charset="0"/>
                <a:ea typeface="Roboto Slab" pitchFamily="34" charset="-122"/>
                <a:cs typeface="B Nazanin" panose="00000400000000000000" pitchFamily="2" charset="-78"/>
              </a:rPr>
              <a:t>معرفی سیستم آبیاری خودکار مبتنی بر هوش مصنوعی</a:t>
            </a:r>
            <a:endParaRPr lang="en-US" sz="4000" dirty="0"/>
          </a:p>
        </p:txBody>
      </p:sp>
      <p:sp>
        <p:nvSpPr>
          <p:cNvPr id="6" name="Shape 3"/>
          <p:cNvSpPr/>
          <p:nvPr/>
        </p:nvSpPr>
        <p:spPr>
          <a:xfrm>
            <a:off x="8607526" y="2300049"/>
            <a:ext cx="44410" cy="4884896"/>
          </a:xfrm>
          <a:prstGeom prst="rect">
            <a:avLst/>
          </a:prstGeom>
          <a:solidFill>
            <a:srgbClr val="BBC4DC"/>
          </a:solidFill>
          <a:ln/>
        </p:spPr>
      </p:sp>
      <p:sp>
        <p:nvSpPr>
          <p:cNvPr id="7" name="Shape 4"/>
          <p:cNvSpPr/>
          <p:nvPr/>
        </p:nvSpPr>
        <p:spPr>
          <a:xfrm>
            <a:off x="7640331" y="3010911"/>
            <a:ext cx="777597" cy="45719"/>
          </a:xfrm>
          <a:prstGeom prst="rect">
            <a:avLst/>
          </a:prstGeom>
          <a:solidFill>
            <a:srgbClr val="BBC4DC"/>
          </a:solidFill>
          <a:ln/>
        </p:spPr>
      </p:sp>
      <p:sp>
        <p:nvSpPr>
          <p:cNvPr id="8" name="Shape 5"/>
          <p:cNvSpPr/>
          <p:nvPr/>
        </p:nvSpPr>
        <p:spPr>
          <a:xfrm>
            <a:off x="8357555" y="2783205"/>
            <a:ext cx="499943" cy="499943"/>
          </a:xfrm>
          <a:prstGeom prst="roundRect">
            <a:avLst>
              <a:gd name="adj" fmla="val 26667"/>
            </a:avLst>
          </a:prstGeom>
          <a:solidFill>
            <a:srgbClr val="DEE7F7"/>
          </a:solidFill>
          <a:ln/>
        </p:spPr>
        <p:txBody>
          <a:bodyPr/>
          <a:lstStyle/>
          <a:p>
            <a:endParaRPr lang="en-US"/>
          </a:p>
        </p:txBody>
      </p:sp>
      <p:sp>
        <p:nvSpPr>
          <p:cNvPr id="9" name="Text 6"/>
          <p:cNvSpPr/>
          <p:nvPr/>
        </p:nvSpPr>
        <p:spPr>
          <a:xfrm>
            <a:off x="8559408" y="2791437"/>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Arial" panose="020B0604020202020204" pitchFamily="34" charset="0"/>
                <a:ea typeface="Roboto Slab" pitchFamily="34" charset="-122"/>
                <a:cs typeface="B Nazanin" panose="00000400000000000000" pitchFamily="2" charset="-78"/>
              </a:rPr>
              <a:t>1</a:t>
            </a:r>
            <a:endParaRPr lang="en-US" sz="2624" dirty="0"/>
          </a:p>
        </p:txBody>
      </p:sp>
      <p:sp>
        <p:nvSpPr>
          <p:cNvPr id="10" name="Text 7"/>
          <p:cNvSpPr/>
          <p:nvPr/>
        </p:nvSpPr>
        <p:spPr>
          <a:xfrm>
            <a:off x="5926455" y="2767035"/>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Arial" panose="020B0604020202020204" pitchFamily="34" charset="0"/>
                <a:ea typeface="Roboto Slab" pitchFamily="34" charset="-122"/>
                <a:cs typeface="B Nazanin" panose="00000400000000000000" pitchFamily="2" charset="-78"/>
              </a:rPr>
              <a:t>جمع‌آوری داده‌ها</a:t>
            </a:r>
            <a:endParaRPr lang="en-US" sz="2187" dirty="0"/>
          </a:p>
        </p:txBody>
      </p:sp>
      <p:sp>
        <p:nvSpPr>
          <p:cNvPr id="11" name="Text 8"/>
          <p:cNvSpPr/>
          <p:nvPr/>
        </p:nvSpPr>
        <p:spPr>
          <a:xfrm>
            <a:off x="278041" y="3435738"/>
            <a:ext cx="7751088" cy="666512"/>
          </a:xfrm>
          <a:prstGeom prst="rect">
            <a:avLst/>
          </a:prstGeom>
          <a:noFill/>
          <a:ln/>
        </p:spPr>
        <p:txBody>
          <a:bodyPr wrap="square" rtlCol="0" anchor="t"/>
          <a:lstStyle/>
          <a:p>
            <a:pPr marL="0" indent="0" algn="ctr" rtl="1">
              <a:lnSpc>
                <a:spcPts val="2624"/>
              </a:lnSpc>
              <a:buNone/>
            </a:pPr>
            <a:r>
              <a:rPr lang="en-US" sz="1750" dirty="0">
                <a:solidFill>
                  <a:srgbClr val="15213F"/>
                </a:solidFill>
                <a:latin typeface="Arial" panose="020B0604020202020204" pitchFamily="34" charset="0"/>
                <a:ea typeface="Roboto" pitchFamily="34" charset="-122"/>
                <a:cs typeface="B Nazanin" panose="00000400000000000000" pitchFamily="2" charset="-78"/>
              </a:rPr>
              <a:t>سنسورها داده‌هایی مانند رطوبت خاک، دما، بارندگی و غیره را به طور مداوم جمع‌آوری می‌کنند.</a:t>
            </a:r>
            <a:endParaRPr lang="en-US" sz="1750" dirty="0"/>
          </a:p>
        </p:txBody>
      </p:sp>
      <p:sp>
        <p:nvSpPr>
          <p:cNvPr id="12" name="Shape 9"/>
          <p:cNvSpPr/>
          <p:nvPr/>
        </p:nvSpPr>
        <p:spPr>
          <a:xfrm>
            <a:off x="7704943" y="4742497"/>
            <a:ext cx="777597" cy="44410"/>
          </a:xfrm>
          <a:prstGeom prst="rect">
            <a:avLst/>
          </a:prstGeom>
          <a:solidFill>
            <a:srgbClr val="BBC4DC"/>
          </a:solidFill>
          <a:ln/>
        </p:spPr>
      </p:sp>
      <p:sp>
        <p:nvSpPr>
          <p:cNvPr id="13" name="Shape 10"/>
          <p:cNvSpPr/>
          <p:nvPr/>
        </p:nvSpPr>
        <p:spPr>
          <a:xfrm>
            <a:off x="8357555" y="4504665"/>
            <a:ext cx="499943" cy="499943"/>
          </a:xfrm>
          <a:prstGeom prst="roundRect">
            <a:avLst>
              <a:gd name="adj" fmla="val 26667"/>
            </a:avLst>
          </a:prstGeom>
          <a:solidFill>
            <a:srgbClr val="DEE7F7"/>
          </a:solidFill>
          <a:ln/>
        </p:spPr>
        <p:txBody>
          <a:bodyPr/>
          <a:lstStyle/>
          <a:p>
            <a:endParaRPr lang="en-US"/>
          </a:p>
        </p:txBody>
      </p:sp>
      <p:sp>
        <p:nvSpPr>
          <p:cNvPr id="14" name="Text 11"/>
          <p:cNvSpPr/>
          <p:nvPr/>
        </p:nvSpPr>
        <p:spPr>
          <a:xfrm>
            <a:off x="8536072" y="4519853"/>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Arial" panose="020B0604020202020204" pitchFamily="34" charset="0"/>
                <a:ea typeface="Roboto Slab" pitchFamily="34" charset="-122"/>
                <a:cs typeface="B Nazanin" panose="00000400000000000000" pitchFamily="2" charset="-78"/>
              </a:rPr>
              <a:t>2</a:t>
            </a:r>
            <a:endParaRPr lang="en-US" sz="2624" dirty="0"/>
          </a:p>
        </p:txBody>
      </p:sp>
      <p:sp>
        <p:nvSpPr>
          <p:cNvPr id="15" name="Text 12"/>
          <p:cNvSpPr/>
          <p:nvPr/>
        </p:nvSpPr>
        <p:spPr>
          <a:xfrm>
            <a:off x="6316198" y="4524504"/>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Arial" panose="020B0604020202020204" pitchFamily="34" charset="0"/>
                <a:ea typeface="Roboto Slab" pitchFamily="34" charset="-122"/>
                <a:cs typeface="B Nazanin" panose="00000400000000000000" pitchFamily="2" charset="-78"/>
              </a:rPr>
              <a:t>تحلیل داده‌ها</a:t>
            </a:r>
            <a:endParaRPr lang="en-US" sz="2187" dirty="0"/>
          </a:p>
        </p:txBody>
      </p:sp>
      <p:sp>
        <p:nvSpPr>
          <p:cNvPr id="16" name="Text 13"/>
          <p:cNvSpPr/>
          <p:nvPr/>
        </p:nvSpPr>
        <p:spPr>
          <a:xfrm>
            <a:off x="278041" y="5225474"/>
            <a:ext cx="7751088" cy="666512"/>
          </a:xfrm>
          <a:prstGeom prst="rect">
            <a:avLst/>
          </a:prstGeom>
          <a:noFill/>
          <a:ln/>
        </p:spPr>
        <p:txBody>
          <a:bodyPr wrap="square" rtlCol="0" anchor="t"/>
          <a:lstStyle/>
          <a:p>
            <a:pPr marL="0" indent="0" algn="ctr" rtl="1">
              <a:lnSpc>
                <a:spcPts val="2624"/>
              </a:lnSpc>
              <a:buNone/>
            </a:pPr>
            <a:r>
              <a:rPr lang="en-US" sz="1750" dirty="0">
                <a:solidFill>
                  <a:srgbClr val="15213F"/>
                </a:solidFill>
                <a:latin typeface="Arial" panose="020B0604020202020204" pitchFamily="34" charset="0"/>
                <a:ea typeface="Roboto" pitchFamily="34" charset="-122"/>
                <a:cs typeface="B Nazanin" panose="00000400000000000000" pitchFamily="2" charset="-78"/>
              </a:rPr>
              <a:t>الگوریتم‌های هوش مصنوعی، این داده‌ها را تجزیه و تحلیل می‌کنند تا نیاز آبی گیاه را محاسبه کنند.</a:t>
            </a:r>
            <a:endParaRPr lang="en-US" sz="1750" dirty="0"/>
          </a:p>
        </p:txBody>
      </p:sp>
      <p:sp>
        <p:nvSpPr>
          <p:cNvPr id="17" name="Shape 14"/>
          <p:cNvSpPr/>
          <p:nvPr/>
        </p:nvSpPr>
        <p:spPr>
          <a:xfrm>
            <a:off x="7704943" y="6511528"/>
            <a:ext cx="777597" cy="44410"/>
          </a:xfrm>
          <a:prstGeom prst="rect">
            <a:avLst/>
          </a:prstGeom>
          <a:solidFill>
            <a:srgbClr val="BBC4DC"/>
          </a:solidFill>
          <a:ln/>
        </p:spPr>
      </p:sp>
      <p:sp>
        <p:nvSpPr>
          <p:cNvPr id="18" name="Shape 15"/>
          <p:cNvSpPr/>
          <p:nvPr/>
        </p:nvSpPr>
        <p:spPr>
          <a:xfrm>
            <a:off x="8357555" y="6271094"/>
            <a:ext cx="499943" cy="499943"/>
          </a:xfrm>
          <a:prstGeom prst="roundRect">
            <a:avLst>
              <a:gd name="adj" fmla="val 26667"/>
            </a:avLst>
          </a:prstGeom>
          <a:solidFill>
            <a:srgbClr val="DEE7F7"/>
          </a:solidFill>
          <a:ln/>
        </p:spPr>
      </p:sp>
      <p:sp>
        <p:nvSpPr>
          <p:cNvPr id="19" name="Text 16"/>
          <p:cNvSpPr/>
          <p:nvPr/>
        </p:nvSpPr>
        <p:spPr>
          <a:xfrm>
            <a:off x="8523922" y="6267081"/>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Arial" panose="020B0604020202020204" pitchFamily="34" charset="0"/>
                <a:ea typeface="Roboto Slab" pitchFamily="34" charset="-122"/>
                <a:cs typeface="B Nazanin" panose="00000400000000000000" pitchFamily="2" charset="-78"/>
              </a:rPr>
              <a:t>3</a:t>
            </a:r>
            <a:endParaRPr lang="en-US" sz="2624" dirty="0"/>
          </a:p>
        </p:txBody>
      </p:sp>
      <p:sp>
        <p:nvSpPr>
          <p:cNvPr id="20" name="Text 17"/>
          <p:cNvSpPr/>
          <p:nvPr/>
        </p:nvSpPr>
        <p:spPr>
          <a:xfrm>
            <a:off x="6251586" y="6271094"/>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Arial" panose="020B0604020202020204" pitchFamily="34" charset="0"/>
                <a:ea typeface="Roboto Slab" pitchFamily="34" charset="-122"/>
                <a:cs typeface="B Nazanin" panose="00000400000000000000" pitchFamily="2" charset="-78"/>
              </a:rPr>
              <a:t>کنترل خودکار</a:t>
            </a:r>
            <a:endParaRPr lang="en-US" sz="2187" dirty="0"/>
          </a:p>
        </p:txBody>
      </p:sp>
      <p:sp>
        <p:nvSpPr>
          <p:cNvPr id="21" name="Text 18"/>
          <p:cNvSpPr/>
          <p:nvPr/>
        </p:nvSpPr>
        <p:spPr>
          <a:xfrm>
            <a:off x="784984" y="6953340"/>
            <a:ext cx="7751088" cy="333256"/>
          </a:xfrm>
          <a:prstGeom prst="rect">
            <a:avLst/>
          </a:prstGeom>
          <a:noFill/>
          <a:ln/>
        </p:spPr>
        <p:txBody>
          <a:bodyPr wrap="none" rtlCol="0" anchor="t"/>
          <a:lstStyle/>
          <a:p>
            <a:pPr marL="0" indent="0" algn="ctr" rtl="1">
              <a:lnSpc>
                <a:spcPts val="2624"/>
              </a:lnSpc>
              <a:buNone/>
            </a:pPr>
            <a:r>
              <a:rPr lang="en-US" sz="1750" dirty="0">
                <a:solidFill>
                  <a:srgbClr val="15213F"/>
                </a:solidFill>
                <a:latin typeface="Arial" panose="020B0604020202020204" pitchFamily="34" charset="0"/>
                <a:ea typeface="Roboto" pitchFamily="34" charset="-122"/>
                <a:cs typeface="B Nazanin" panose="00000400000000000000" pitchFamily="2" charset="-78"/>
              </a:rPr>
              <a:t>سیستم بر اساس نتایج تحلیل، به طور خودکار میزان و زمان آبیاری را تنظیم می‌کند.</a:t>
            </a:r>
            <a:endParaRPr lang="en-US" sz="1750" dirty="0"/>
          </a:p>
        </p:txBody>
      </p:sp>
    </p:spTree>
    <p:extLst>
      <p:ext uri="{BB962C8B-B14F-4D97-AF65-F5344CB8AC3E}">
        <p14:creationId xmlns:p14="http://schemas.microsoft.com/office/powerpoint/2010/main" val="2555960859"/>
      </p:ext>
    </p:extLst>
  </p:cSld>
  <p:clrMapOvr>
    <a:masterClrMapping/>
  </p:clrMapOvr>
  <mc:AlternateContent xmlns:mc="http://schemas.openxmlformats.org/markup-compatibility/2006" xmlns:p14="http://schemas.microsoft.com/office/powerpoint/2010/main">
    <mc:Choice Requires="p14">
      <p:transition spd="slow" p14:dur="2000" advTm="31245"/>
    </mc:Choice>
    <mc:Fallback xmlns="">
      <p:transition spd="slow" advTm="3124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7620" y="0"/>
            <a:ext cx="14630400" cy="82296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Lst>
            <a:lin ang="13500000" scaled="1"/>
            <a:tileRect/>
          </a:gradFill>
          <a:ln/>
        </p:spPr>
      </p:sp>
      <p:pic>
        <p:nvPicPr>
          <p:cNvPr id="4" name="Image 0" descr="preencoded.png"/>
          <p:cNvPicPr>
            <a:picLocks noChangeAspect="1"/>
          </p:cNvPicPr>
          <p:nvPr/>
        </p:nvPicPr>
        <p:blipFill>
          <a:blip r:embed="rId3"/>
          <a:stretch>
            <a:fillRect/>
          </a:stretch>
        </p:blipFill>
        <p:spPr>
          <a:xfrm>
            <a:off x="-7620" y="0"/>
            <a:ext cx="4320316" cy="8229600"/>
          </a:xfrm>
          <a:prstGeom prst="rect">
            <a:avLst/>
          </a:prstGeom>
        </p:spPr>
      </p:pic>
      <p:sp>
        <p:nvSpPr>
          <p:cNvPr id="5" name="Text 2"/>
          <p:cNvSpPr/>
          <p:nvPr/>
        </p:nvSpPr>
        <p:spPr>
          <a:xfrm>
            <a:off x="5129777" y="583165"/>
            <a:ext cx="9306401" cy="1388745"/>
          </a:xfrm>
          <a:prstGeom prst="rect">
            <a:avLst/>
          </a:prstGeom>
          <a:noFill/>
          <a:ln/>
        </p:spPr>
        <p:txBody>
          <a:bodyPr wrap="square" rtlCol="0" anchor="t"/>
          <a:lstStyle/>
          <a:p>
            <a:pPr marL="0" indent="0">
              <a:lnSpc>
                <a:spcPts val="5468"/>
              </a:lnSpc>
              <a:buNone/>
            </a:pPr>
            <a:r>
              <a:rPr lang="en-US" sz="4374" dirty="0">
                <a:solidFill>
                  <a:srgbClr val="476FD6"/>
                </a:solidFill>
                <a:latin typeface="Arial" panose="020B0604020202020204" pitchFamily="34" charset="0"/>
                <a:ea typeface="Roboto Slab" pitchFamily="34" charset="-122"/>
                <a:cs typeface="B Nazanin" panose="00000400000000000000" pitchFamily="2" charset="-78"/>
              </a:rPr>
              <a:t>چالش‌های آبیاری سنتی و نیاز به راهکارهای هوشمند</a:t>
            </a:r>
            <a:endParaRPr lang="en-US" sz="4374" dirty="0"/>
          </a:p>
        </p:txBody>
      </p:sp>
      <p:sp>
        <p:nvSpPr>
          <p:cNvPr id="6" name="Shape 3"/>
          <p:cNvSpPr/>
          <p:nvPr/>
        </p:nvSpPr>
        <p:spPr>
          <a:xfrm>
            <a:off x="4642501" y="2128637"/>
            <a:ext cx="4542115" cy="2271713"/>
          </a:xfrm>
          <a:prstGeom prst="roundRect">
            <a:avLst>
              <a:gd name="adj" fmla="val 5869"/>
            </a:avLst>
          </a:prstGeom>
          <a:solidFill>
            <a:srgbClr val="DEE7F7"/>
          </a:solidFill>
          <a:ln/>
        </p:spPr>
      </p:sp>
      <p:sp>
        <p:nvSpPr>
          <p:cNvPr id="7" name="Text 4"/>
          <p:cNvSpPr/>
          <p:nvPr/>
        </p:nvSpPr>
        <p:spPr>
          <a:xfrm>
            <a:off x="6077321" y="2441269"/>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Arial" panose="020B0604020202020204" pitchFamily="34" charset="0"/>
                <a:ea typeface="Roboto Slab" pitchFamily="34" charset="-122"/>
                <a:cs typeface="B Nazanin" panose="00000400000000000000" pitchFamily="2" charset="-78"/>
              </a:rPr>
              <a:t>محدودیت منابع آبی</a:t>
            </a:r>
            <a:endParaRPr lang="en-US" sz="2187" dirty="0"/>
          </a:p>
        </p:txBody>
      </p:sp>
      <p:sp>
        <p:nvSpPr>
          <p:cNvPr id="8" name="Text 5"/>
          <p:cNvSpPr/>
          <p:nvPr/>
        </p:nvSpPr>
        <p:spPr>
          <a:xfrm>
            <a:off x="4757037" y="3165235"/>
            <a:ext cx="4097774" cy="999768"/>
          </a:xfrm>
          <a:prstGeom prst="rect">
            <a:avLst/>
          </a:prstGeom>
          <a:noFill/>
          <a:ln/>
        </p:spPr>
        <p:txBody>
          <a:bodyPr wrap="square" rtlCol="0" anchor="t"/>
          <a:lstStyle/>
          <a:p>
            <a:pPr marL="0" indent="0" algn="r" rtl="1">
              <a:lnSpc>
                <a:spcPts val="2624"/>
              </a:lnSpc>
              <a:buNone/>
            </a:pPr>
            <a:r>
              <a:rPr lang="en-US" sz="1750" dirty="0">
                <a:solidFill>
                  <a:srgbClr val="15213F"/>
                </a:solidFill>
                <a:latin typeface="Arial" panose="020B0604020202020204" pitchFamily="34" charset="0"/>
                <a:ea typeface="Roboto" pitchFamily="34" charset="-122"/>
                <a:cs typeface="B Nazanin" panose="00000400000000000000" pitchFamily="2" charset="-78"/>
              </a:rPr>
              <a:t>با توجه به کمبود آب در مناطق خشک و نیمه خشک، استفاده بهینه از آب و </a:t>
            </a:r>
            <a:r>
              <a:rPr lang="en-US" sz="1750">
                <a:solidFill>
                  <a:srgbClr val="15213F"/>
                </a:solidFill>
                <a:latin typeface="Arial" panose="020B0604020202020204" pitchFamily="34" charset="0"/>
                <a:ea typeface="Roboto" pitchFamily="34" charset="-122"/>
                <a:cs typeface="B Nazanin" panose="00000400000000000000" pitchFamily="2" charset="-78"/>
              </a:rPr>
              <a:t>کاهش هدر</a:t>
            </a:r>
            <a:r>
              <a:rPr lang="fa-IR" sz="1750">
                <a:solidFill>
                  <a:srgbClr val="15213F"/>
                </a:solidFill>
                <a:latin typeface="Arial" panose="020B0604020202020204" pitchFamily="34" charset="0"/>
                <a:ea typeface="Roboto" pitchFamily="34" charset="-122"/>
                <a:cs typeface="B Nazanin" panose="00000400000000000000" pitchFamily="2" charset="-78"/>
              </a:rPr>
              <a:t> </a:t>
            </a:r>
            <a:r>
              <a:rPr lang="en-US" sz="1750">
                <a:solidFill>
                  <a:srgbClr val="15213F"/>
                </a:solidFill>
                <a:latin typeface="Arial" panose="020B0604020202020204" pitchFamily="34" charset="0"/>
                <a:ea typeface="Roboto" pitchFamily="34" charset="-122"/>
                <a:cs typeface="B Nazanin" panose="00000400000000000000" pitchFamily="2" charset="-78"/>
              </a:rPr>
              <a:t>رفت </a:t>
            </a:r>
            <a:r>
              <a:rPr lang="en-US" sz="1750" dirty="0">
                <a:solidFill>
                  <a:srgbClr val="15213F"/>
                </a:solidFill>
                <a:latin typeface="Arial" panose="020B0604020202020204" pitchFamily="34" charset="0"/>
                <a:ea typeface="Roboto" pitchFamily="34" charset="-122"/>
                <a:cs typeface="B Nazanin" panose="00000400000000000000" pitchFamily="2" charset="-78"/>
              </a:rPr>
              <a:t>آن ضروری است.</a:t>
            </a:r>
            <a:endParaRPr lang="en-US" sz="1750" dirty="0"/>
          </a:p>
        </p:txBody>
      </p:sp>
      <p:sp>
        <p:nvSpPr>
          <p:cNvPr id="9" name="Shape 6"/>
          <p:cNvSpPr/>
          <p:nvPr/>
        </p:nvSpPr>
        <p:spPr>
          <a:xfrm>
            <a:off x="9397341" y="2128637"/>
            <a:ext cx="4542115" cy="2271713"/>
          </a:xfrm>
          <a:prstGeom prst="roundRect">
            <a:avLst>
              <a:gd name="adj" fmla="val 5869"/>
            </a:avLst>
          </a:prstGeom>
          <a:solidFill>
            <a:srgbClr val="DEE7F7"/>
          </a:solidFill>
          <a:ln/>
        </p:spPr>
      </p:sp>
      <p:sp>
        <p:nvSpPr>
          <p:cNvPr id="10" name="Text 7"/>
          <p:cNvSpPr/>
          <p:nvPr/>
        </p:nvSpPr>
        <p:spPr>
          <a:xfrm>
            <a:off x="9822790" y="2441269"/>
            <a:ext cx="4097774" cy="694373"/>
          </a:xfrm>
          <a:prstGeom prst="rect">
            <a:avLst/>
          </a:prstGeom>
          <a:noFill/>
          <a:ln/>
        </p:spPr>
        <p:txBody>
          <a:bodyPr wrap="square" rtlCol="0" anchor="t"/>
          <a:lstStyle/>
          <a:p>
            <a:pPr marL="0" indent="0">
              <a:lnSpc>
                <a:spcPts val="2734"/>
              </a:lnSpc>
              <a:buNone/>
            </a:pPr>
            <a:r>
              <a:rPr lang="en-US" sz="2187" dirty="0">
                <a:solidFill>
                  <a:srgbClr val="476FD6"/>
                </a:solidFill>
                <a:latin typeface="Arial" panose="020B0604020202020204" pitchFamily="34" charset="0"/>
                <a:ea typeface="Roboto Slab" pitchFamily="34" charset="-122"/>
                <a:cs typeface="B Nazanin" panose="00000400000000000000" pitchFamily="2" charset="-78"/>
              </a:rPr>
              <a:t>نیاز به دقت در زمان‌بندی و مقدار آبیاری</a:t>
            </a:r>
            <a:endParaRPr lang="en-US" sz="2187" dirty="0"/>
          </a:p>
        </p:txBody>
      </p:sp>
      <p:sp>
        <p:nvSpPr>
          <p:cNvPr id="11" name="Text 8"/>
          <p:cNvSpPr/>
          <p:nvPr/>
        </p:nvSpPr>
        <p:spPr>
          <a:xfrm>
            <a:off x="9477256" y="3155472"/>
            <a:ext cx="4097774" cy="999768"/>
          </a:xfrm>
          <a:prstGeom prst="rect">
            <a:avLst/>
          </a:prstGeom>
          <a:noFill/>
          <a:ln/>
        </p:spPr>
        <p:txBody>
          <a:bodyPr wrap="square" rtlCol="0" anchor="t"/>
          <a:lstStyle/>
          <a:p>
            <a:pPr marL="0" indent="0" algn="r" rtl="1">
              <a:lnSpc>
                <a:spcPts val="2624"/>
              </a:lnSpc>
              <a:buNone/>
            </a:pPr>
            <a:r>
              <a:rPr lang="en-US" sz="1750" dirty="0">
                <a:solidFill>
                  <a:srgbClr val="15213F"/>
                </a:solidFill>
                <a:latin typeface="Arial" panose="020B0604020202020204" pitchFamily="34" charset="0"/>
                <a:ea typeface="Roboto" pitchFamily="34" charset="-122"/>
                <a:cs typeface="B Nazanin" panose="00000400000000000000" pitchFamily="2" charset="-78"/>
              </a:rPr>
              <a:t>آبیاری بیش از حد یا کم‌آبیاری میتواند به گیاهان آسیب برساند. سیستم هوشمند میتواند این نیاز را برآورده کند.</a:t>
            </a:r>
            <a:endParaRPr lang="en-US" sz="1750" dirty="0"/>
          </a:p>
        </p:txBody>
      </p:sp>
      <p:sp>
        <p:nvSpPr>
          <p:cNvPr id="12" name="Shape 9"/>
          <p:cNvSpPr/>
          <p:nvPr/>
        </p:nvSpPr>
        <p:spPr>
          <a:xfrm>
            <a:off x="4642501" y="4985968"/>
            <a:ext cx="9306401" cy="1258014"/>
          </a:xfrm>
          <a:prstGeom prst="roundRect">
            <a:avLst>
              <a:gd name="adj" fmla="val 10598"/>
            </a:avLst>
          </a:prstGeom>
          <a:solidFill>
            <a:srgbClr val="DEE7F7"/>
          </a:solidFill>
          <a:ln/>
        </p:spPr>
      </p:sp>
      <p:sp>
        <p:nvSpPr>
          <p:cNvPr id="13" name="Text 10"/>
          <p:cNvSpPr/>
          <p:nvPr/>
        </p:nvSpPr>
        <p:spPr>
          <a:xfrm>
            <a:off x="7315200" y="5028008"/>
            <a:ext cx="3588306" cy="347186"/>
          </a:xfrm>
          <a:prstGeom prst="rect">
            <a:avLst/>
          </a:prstGeom>
          <a:noFill/>
          <a:ln/>
        </p:spPr>
        <p:txBody>
          <a:bodyPr wrap="none" rtlCol="0" anchor="t"/>
          <a:lstStyle/>
          <a:p>
            <a:pPr marL="0" indent="0" algn="r" rtl="1">
              <a:lnSpc>
                <a:spcPts val="2734"/>
              </a:lnSpc>
              <a:buNone/>
            </a:pPr>
            <a:r>
              <a:rPr lang="en-US" sz="2187" dirty="0">
                <a:solidFill>
                  <a:srgbClr val="476FD6"/>
                </a:solidFill>
                <a:latin typeface="Arial" panose="020B0604020202020204" pitchFamily="34" charset="0"/>
                <a:ea typeface="Roboto Slab" pitchFamily="34" charset="-122"/>
                <a:cs typeface="B Nazanin" panose="00000400000000000000" pitchFamily="2" charset="-78"/>
              </a:rPr>
              <a:t>کاهش هزینه‌ها و افزایش بهره‌وری</a:t>
            </a:r>
            <a:endParaRPr lang="en-US" sz="2187" dirty="0"/>
          </a:p>
        </p:txBody>
      </p:sp>
      <p:sp>
        <p:nvSpPr>
          <p:cNvPr id="14" name="Text 11"/>
          <p:cNvSpPr/>
          <p:nvPr/>
        </p:nvSpPr>
        <p:spPr>
          <a:xfrm>
            <a:off x="4031974" y="5579654"/>
            <a:ext cx="8862060" cy="333256"/>
          </a:xfrm>
          <a:prstGeom prst="rect">
            <a:avLst/>
          </a:prstGeom>
          <a:noFill/>
          <a:ln/>
        </p:spPr>
        <p:txBody>
          <a:bodyPr wrap="none" rtlCol="0" anchor="t"/>
          <a:lstStyle/>
          <a:p>
            <a:pPr marL="0" indent="0" algn="r" rtl="1">
              <a:lnSpc>
                <a:spcPts val="2624"/>
              </a:lnSpc>
              <a:buNone/>
            </a:pPr>
            <a:r>
              <a:rPr lang="en-US" sz="1750" dirty="0">
                <a:solidFill>
                  <a:srgbClr val="15213F"/>
                </a:solidFill>
                <a:latin typeface="Arial" panose="020B0604020202020204" pitchFamily="34" charset="0"/>
                <a:ea typeface="Roboto" pitchFamily="34" charset="-122"/>
                <a:cs typeface="B Nazanin" panose="00000400000000000000" pitchFamily="2" charset="-78"/>
              </a:rPr>
              <a:t>سیستم آبیاری خودکار قادر است هزینه‌های کارگری و زمان را به طور قابل توجهی کاهش دهد.</a:t>
            </a:r>
            <a:endParaRPr lang="en-US" sz="1750" dirty="0"/>
          </a:p>
        </p:txBody>
      </p:sp>
    </p:spTree>
    <p:extLst>
      <p:ext uri="{BB962C8B-B14F-4D97-AF65-F5344CB8AC3E}">
        <p14:creationId xmlns:p14="http://schemas.microsoft.com/office/powerpoint/2010/main" val="1228855742"/>
      </p:ext>
    </p:extLst>
  </p:cSld>
  <p:clrMapOvr>
    <a:masterClrMapping/>
  </p:clrMapOvr>
  <mc:AlternateContent xmlns:mc="http://schemas.openxmlformats.org/markup-compatibility/2006" xmlns:p14="http://schemas.microsoft.com/office/powerpoint/2010/main">
    <mc:Choice Requires="p14">
      <p:transition spd="slow" p14:dur="2000" advTm="45269"/>
    </mc:Choice>
    <mc:Fallback xmlns="">
      <p:transition spd="slow" advTm="4526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p:spPr>
      </p:sp>
      <p:sp>
        <p:nvSpPr>
          <p:cNvPr id="4" name="Text 2"/>
          <p:cNvSpPr/>
          <p:nvPr/>
        </p:nvSpPr>
        <p:spPr>
          <a:xfrm>
            <a:off x="7315200" y="514888"/>
            <a:ext cx="7056596" cy="694373"/>
          </a:xfrm>
          <a:prstGeom prst="rect">
            <a:avLst/>
          </a:prstGeom>
          <a:noFill/>
          <a:ln/>
        </p:spPr>
        <p:txBody>
          <a:bodyPr wrap="none" rtlCol="0" anchor="t"/>
          <a:lstStyle/>
          <a:p>
            <a:pPr marL="0" indent="0">
              <a:lnSpc>
                <a:spcPts val="5468"/>
              </a:lnSpc>
              <a:buNone/>
            </a:pPr>
            <a:r>
              <a:rPr lang="en-US" sz="4374" dirty="0">
                <a:solidFill>
                  <a:srgbClr val="476FD6"/>
                </a:solidFill>
                <a:latin typeface="Arial" panose="020B0604020202020204" pitchFamily="34" charset="0"/>
                <a:ea typeface="Roboto Slab" pitchFamily="34" charset="-122"/>
                <a:cs typeface="B Nazanin" panose="00000400000000000000" pitchFamily="2" charset="-78"/>
              </a:rPr>
              <a:t>آینده سیستم‌های آبیاری هوشمند</a:t>
            </a:r>
            <a:endParaRPr lang="en-US" sz="4374" dirty="0"/>
          </a:p>
        </p:txBody>
      </p:sp>
      <p:pic>
        <p:nvPicPr>
          <p:cNvPr id="5" name="Image 0" descr="preencoded.png"/>
          <p:cNvPicPr>
            <a:picLocks noChangeAspect="1"/>
          </p:cNvPicPr>
          <p:nvPr/>
        </p:nvPicPr>
        <p:blipFill>
          <a:blip r:embed="rId3"/>
          <a:stretch>
            <a:fillRect/>
          </a:stretch>
        </p:blipFill>
        <p:spPr>
          <a:xfrm>
            <a:off x="13383657" y="4788161"/>
            <a:ext cx="555427" cy="555427"/>
          </a:xfrm>
          <a:prstGeom prst="rect">
            <a:avLst/>
          </a:prstGeom>
        </p:spPr>
      </p:pic>
      <p:sp>
        <p:nvSpPr>
          <p:cNvPr id="6" name="Text 3"/>
          <p:cNvSpPr/>
          <p:nvPr/>
        </p:nvSpPr>
        <p:spPr>
          <a:xfrm>
            <a:off x="12175236" y="4808733"/>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Arial" panose="020B0604020202020204" pitchFamily="34" charset="0"/>
                <a:ea typeface="Roboto Slab" pitchFamily="34" charset="-122"/>
                <a:cs typeface="B Nazanin" panose="00000400000000000000" pitchFamily="2" charset="-78"/>
              </a:rPr>
              <a:t>پایش دقیق</a:t>
            </a:r>
            <a:endParaRPr lang="en-US" sz="2187" dirty="0"/>
          </a:p>
        </p:txBody>
      </p:sp>
      <p:sp>
        <p:nvSpPr>
          <p:cNvPr id="7" name="Text 4"/>
          <p:cNvSpPr/>
          <p:nvPr/>
        </p:nvSpPr>
        <p:spPr>
          <a:xfrm>
            <a:off x="6894786" y="5343588"/>
            <a:ext cx="5884661" cy="999768"/>
          </a:xfrm>
          <a:prstGeom prst="rect">
            <a:avLst/>
          </a:prstGeom>
          <a:noFill/>
          <a:ln/>
        </p:spPr>
        <p:txBody>
          <a:bodyPr wrap="square" rtlCol="0" anchor="t"/>
          <a:lstStyle/>
          <a:p>
            <a:pPr marL="0" indent="0" algn="r" rtl="1">
              <a:lnSpc>
                <a:spcPts val="2624"/>
              </a:lnSpc>
              <a:buNone/>
            </a:pPr>
            <a:r>
              <a:rPr lang="en-US" sz="1750" dirty="0">
                <a:solidFill>
                  <a:srgbClr val="15213F"/>
                </a:solidFill>
                <a:latin typeface="Arial" panose="020B0604020202020204" pitchFamily="34" charset="0"/>
                <a:ea typeface="Roboto" pitchFamily="34" charset="-122"/>
                <a:cs typeface="B Nazanin" panose="00000400000000000000" pitchFamily="2" charset="-78"/>
              </a:rPr>
              <a:t>استفاده از فناوری‌های پیشرفته مانند ماهواره‌ها برای پایش دقیق‌تر شرایط محیطی.</a:t>
            </a:r>
            <a:endParaRPr lang="en-US" sz="1750" dirty="0"/>
          </a:p>
        </p:txBody>
      </p:sp>
      <p:pic>
        <p:nvPicPr>
          <p:cNvPr id="8" name="Image 1" descr="preencoded.png"/>
          <p:cNvPicPr>
            <a:picLocks noChangeAspect="1"/>
          </p:cNvPicPr>
          <p:nvPr/>
        </p:nvPicPr>
        <p:blipFill>
          <a:blip r:embed="rId4"/>
          <a:stretch>
            <a:fillRect/>
          </a:stretch>
        </p:blipFill>
        <p:spPr>
          <a:xfrm>
            <a:off x="13383658" y="3356902"/>
            <a:ext cx="555427" cy="555427"/>
          </a:xfrm>
          <a:prstGeom prst="rect">
            <a:avLst/>
          </a:prstGeom>
        </p:spPr>
      </p:pic>
      <p:sp>
        <p:nvSpPr>
          <p:cNvPr id="9" name="Text 5"/>
          <p:cNvSpPr/>
          <p:nvPr/>
        </p:nvSpPr>
        <p:spPr>
          <a:xfrm>
            <a:off x="11065402" y="3381613"/>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Arial" panose="020B0604020202020204" pitchFamily="34" charset="0"/>
                <a:ea typeface="Roboto Slab" pitchFamily="34" charset="-122"/>
                <a:cs typeface="B Nazanin" panose="00000400000000000000" pitchFamily="2" charset="-78"/>
              </a:rPr>
              <a:t>هوش مصنوعی پیشرفته</a:t>
            </a:r>
            <a:endParaRPr lang="en-US" sz="2187" dirty="0"/>
          </a:p>
        </p:txBody>
      </p:sp>
      <p:sp>
        <p:nvSpPr>
          <p:cNvPr id="10" name="Text 6"/>
          <p:cNvSpPr/>
          <p:nvPr/>
        </p:nvSpPr>
        <p:spPr>
          <a:xfrm>
            <a:off x="7504387" y="3853336"/>
            <a:ext cx="5234620" cy="666512"/>
          </a:xfrm>
          <a:prstGeom prst="rect">
            <a:avLst/>
          </a:prstGeom>
          <a:noFill/>
          <a:ln/>
        </p:spPr>
        <p:txBody>
          <a:bodyPr wrap="square" rtlCol="0" anchor="t"/>
          <a:lstStyle/>
          <a:p>
            <a:pPr marL="0" indent="0" algn="r" rtl="1">
              <a:lnSpc>
                <a:spcPts val="2624"/>
              </a:lnSpc>
              <a:buNone/>
            </a:pPr>
            <a:r>
              <a:rPr lang="en-US" sz="1750" dirty="0">
                <a:solidFill>
                  <a:srgbClr val="15213F"/>
                </a:solidFill>
                <a:latin typeface="Arial" panose="020B0604020202020204" pitchFamily="34" charset="0"/>
                <a:ea typeface="Roboto" pitchFamily="34" charset="-122"/>
                <a:cs typeface="B Nazanin" panose="00000400000000000000" pitchFamily="2" charset="-78"/>
              </a:rPr>
              <a:t>الگوریتم‌های هوش مصنوعی پیچیده‌تر برای تحلیل و تصمیم‌گیری بهینه.</a:t>
            </a:r>
            <a:endParaRPr lang="en-US" sz="1750" dirty="0"/>
          </a:p>
        </p:txBody>
      </p:sp>
      <p:pic>
        <p:nvPicPr>
          <p:cNvPr id="11" name="Image 2" descr="preencoded.png"/>
          <p:cNvPicPr>
            <a:picLocks noChangeAspect="1"/>
          </p:cNvPicPr>
          <p:nvPr/>
        </p:nvPicPr>
        <p:blipFill>
          <a:blip r:embed="rId5"/>
          <a:stretch>
            <a:fillRect/>
          </a:stretch>
        </p:blipFill>
        <p:spPr>
          <a:xfrm>
            <a:off x="13383658" y="1805521"/>
            <a:ext cx="555427" cy="555427"/>
          </a:xfrm>
          <a:prstGeom prst="rect">
            <a:avLst/>
          </a:prstGeom>
        </p:spPr>
      </p:pic>
      <p:sp>
        <p:nvSpPr>
          <p:cNvPr id="12" name="Text 7"/>
          <p:cNvSpPr/>
          <p:nvPr/>
        </p:nvSpPr>
        <p:spPr>
          <a:xfrm>
            <a:off x="11746754" y="1786661"/>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Arial" panose="020B0604020202020204" pitchFamily="34" charset="0"/>
                <a:ea typeface="Roboto Slab" pitchFamily="34" charset="-122"/>
                <a:cs typeface="B Nazanin" panose="00000400000000000000" pitchFamily="2" charset="-78"/>
              </a:rPr>
              <a:t>اتوماسیون کامل</a:t>
            </a:r>
            <a:endParaRPr lang="en-US" sz="2187" dirty="0"/>
          </a:p>
        </p:txBody>
      </p:sp>
      <p:sp>
        <p:nvSpPr>
          <p:cNvPr id="13" name="Text 8"/>
          <p:cNvSpPr/>
          <p:nvPr/>
        </p:nvSpPr>
        <p:spPr>
          <a:xfrm>
            <a:off x="6495393" y="2257308"/>
            <a:ext cx="6416503" cy="665181"/>
          </a:xfrm>
          <a:prstGeom prst="rect">
            <a:avLst/>
          </a:prstGeom>
          <a:noFill/>
          <a:ln/>
        </p:spPr>
        <p:txBody>
          <a:bodyPr wrap="square" rtlCol="0" anchor="t"/>
          <a:lstStyle/>
          <a:p>
            <a:pPr marL="0" indent="0" algn="r" rtl="1">
              <a:lnSpc>
                <a:spcPts val="2624"/>
              </a:lnSpc>
              <a:buNone/>
            </a:pPr>
            <a:r>
              <a:rPr lang="en-US" sz="1750" dirty="0">
                <a:solidFill>
                  <a:srgbClr val="15213F"/>
                </a:solidFill>
                <a:latin typeface="Arial" panose="020B0604020202020204" pitchFamily="34" charset="0"/>
                <a:ea typeface="Roboto" pitchFamily="34" charset="-122"/>
                <a:cs typeface="B Nazanin" panose="00000400000000000000" pitchFamily="2" charset="-78"/>
              </a:rPr>
              <a:t>کنترل و مدیریت کامل سیستم آبیاری به صورت خودکار بدون نیاز به دخالت انسان.</a:t>
            </a:r>
            <a:endParaRPr lang="en-US" sz="1750" dirty="0"/>
          </a:p>
        </p:txBody>
      </p:sp>
      <p:pic>
        <p:nvPicPr>
          <p:cNvPr id="15" name="Picture 14">
            <a:extLst>
              <a:ext uri="{FF2B5EF4-FFF2-40B4-BE49-F238E27FC236}">
                <a16:creationId xmlns:a16="http://schemas.microsoft.com/office/drawing/2014/main" id="{9F9353DE-AFE3-7D1E-06E1-1263C8288E53}"/>
              </a:ext>
            </a:extLst>
          </p:cNvPr>
          <p:cNvPicPr>
            <a:picLocks noChangeAspect="1"/>
          </p:cNvPicPr>
          <p:nvPr/>
        </p:nvPicPr>
        <p:blipFill>
          <a:blip r:embed="rId6"/>
          <a:stretch>
            <a:fillRect/>
          </a:stretch>
        </p:blipFill>
        <p:spPr>
          <a:xfrm>
            <a:off x="-2993" y="0"/>
            <a:ext cx="6673542" cy="8229600"/>
          </a:xfrm>
          <a:prstGeom prst="rect">
            <a:avLst/>
          </a:prstGeom>
        </p:spPr>
      </p:pic>
    </p:spTree>
    <p:extLst>
      <p:ext uri="{BB962C8B-B14F-4D97-AF65-F5344CB8AC3E}">
        <p14:creationId xmlns:p14="http://schemas.microsoft.com/office/powerpoint/2010/main" val="1915885829"/>
      </p:ext>
    </p:extLst>
  </p:cSld>
  <p:clrMapOvr>
    <a:masterClrMapping/>
  </p:clrMapOvr>
  <mc:AlternateContent xmlns:mc="http://schemas.openxmlformats.org/markup-compatibility/2006" xmlns:p14="http://schemas.microsoft.com/office/powerpoint/2010/main">
    <mc:Choice Requires="p14">
      <p:transition spd="slow" p14:dur="2000" advTm="24562"/>
    </mc:Choice>
    <mc:Fallback xmlns="">
      <p:transition spd="slow" advTm="2456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242371" y="451751"/>
            <a:ext cx="9022813" cy="1803797"/>
          </a:xfrm>
          <a:prstGeom prst="rect">
            <a:avLst/>
          </a:prstGeom>
          <a:noFill/>
          <a:ln/>
        </p:spPr>
        <p:txBody>
          <a:bodyPr wrap="square" rtlCol="0" anchor="t"/>
          <a:lstStyle/>
          <a:p>
            <a:pPr marL="0" indent="0">
              <a:lnSpc>
                <a:spcPts val="7101"/>
              </a:lnSpc>
              <a:buNone/>
            </a:pPr>
            <a:r>
              <a:rPr lang="en-US" sz="3600">
                <a:solidFill>
                  <a:srgbClr val="38512F"/>
                </a:solidFill>
                <a:latin typeface="Arial" panose="020B0604020202020204" pitchFamily="34" charset="0"/>
                <a:ea typeface="Lora" pitchFamily="34" charset="-122"/>
                <a:cs typeface="B Nazanin" panose="00000400000000000000" pitchFamily="2" charset="-78"/>
              </a:rPr>
              <a:t>نتیجه</a:t>
            </a:r>
            <a:r>
              <a:rPr lang="fa-IR" sz="3600">
                <a:solidFill>
                  <a:srgbClr val="38512F"/>
                </a:solidFill>
                <a:latin typeface="Arial" panose="020B0604020202020204" pitchFamily="34" charset="0"/>
                <a:ea typeface="Lora" pitchFamily="34" charset="-122"/>
                <a:cs typeface="B Nazanin" panose="00000400000000000000" pitchFamily="2" charset="-78"/>
              </a:rPr>
              <a:t> </a:t>
            </a:r>
            <a:r>
              <a:rPr lang="en-US" sz="3600">
                <a:solidFill>
                  <a:srgbClr val="38512F"/>
                </a:solidFill>
                <a:latin typeface="Arial" panose="020B0604020202020204" pitchFamily="34" charset="0"/>
                <a:ea typeface="Lora" pitchFamily="34" charset="-122"/>
                <a:cs typeface="B Nazanin" panose="00000400000000000000" pitchFamily="2" charset="-78"/>
              </a:rPr>
              <a:t>گیری </a:t>
            </a:r>
            <a:r>
              <a:rPr lang="en-US" sz="3600" dirty="0">
                <a:solidFill>
                  <a:srgbClr val="38512F"/>
                </a:solidFill>
                <a:latin typeface="Arial" panose="020B0604020202020204" pitchFamily="34" charset="0"/>
                <a:ea typeface="Lora" pitchFamily="34" charset="-122"/>
                <a:cs typeface="B Nazanin" panose="00000400000000000000" pitchFamily="2" charset="-78"/>
              </a:rPr>
              <a:t>و چشم </a:t>
            </a:r>
            <a:r>
              <a:rPr lang="en-US" sz="3600">
                <a:solidFill>
                  <a:srgbClr val="38512F"/>
                </a:solidFill>
                <a:latin typeface="Arial" panose="020B0604020202020204" pitchFamily="34" charset="0"/>
                <a:ea typeface="Lora" pitchFamily="34" charset="-122"/>
                <a:cs typeface="B Nazanin" panose="00000400000000000000" pitchFamily="2" charset="-78"/>
              </a:rPr>
              <a:t>انداز </a:t>
            </a:r>
            <a:r>
              <a:rPr lang="fa-IR" sz="3600">
                <a:solidFill>
                  <a:srgbClr val="38512F"/>
                </a:solidFill>
                <a:latin typeface="Arial" panose="020B0604020202020204" pitchFamily="34" charset="0"/>
                <a:ea typeface="Lora" pitchFamily="34" charset="-122"/>
                <a:cs typeface="B Nazanin" panose="00000400000000000000" pitchFamily="2" charset="-78"/>
              </a:rPr>
              <a:t>هوش مصنوعی وکشاورزی در </a:t>
            </a:r>
            <a:r>
              <a:rPr lang="en-US" sz="3600">
                <a:solidFill>
                  <a:srgbClr val="38512F"/>
                </a:solidFill>
                <a:latin typeface="Arial" panose="020B0604020202020204" pitchFamily="34" charset="0"/>
                <a:ea typeface="Lora" pitchFamily="34" charset="-122"/>
                <a:cs typeface="B Nazanin" panose="00000400000000000000" pitchFamily="2" charset="-78"/>
              </a:rPr>
              <a:t>آینده</a:t>
            </a:r>
            <a:endParaRPr lang="en-US" sz="3600" dirty="0"/>
          </a:p>
        </p:txBody>
      </p:sp>
      <p:sp>
        <p:nvSpPr>
          <p:cNvPr id="6" name="Text 3"/>
          <p:cNvSpPr/>
          <p:nvPr/>
        </p:nvSpPr>
        <p:spPr>
          <a:xfrm>
            <a:off x="958195" y="1809373"/>
            <a:ext cx="7477601" cy="5395658"/>
          </a:xfrm>
          <a:prstGeom prst="rect">
            <a:avLst/>
          </a:prstGeom>
          <a:noFill/>
          <a:ln/>
        </p:spPr>
        <p:txBody>
          <a:bodyPr wrap="square" rtlCol="0" anchor="t"/>
          <a:lstStyle/>
          <a:p>
            <a:pPr marL="0" indent="0" algn="justLow" rtl="1">
              <a:lnSpc>
                <a:spcPts val="2624"/>
              </a:lnSpc>
              <a:buNone/>
            </a:pPr>
            <a:r>
              <a:rPr lang="fa-IR" sz="1750">
                <a:solidFill>
                  <a:srgbClr val="3A3630"/>
                </a:solidFill>
                <a:latin typeface="Arial" panose="020B0604020202020204" pitchFamily="34" charset="0"/>
                <a:ea typeface="Source Sans Pro" pitchFamily="34" charset="-122"/>
                <a:cs typeface="B Nazanin" panose="00000400000000000000" pitchFamily="2" charset="-78"/>
              </a:rPr>
              <a:t>یکی از سیستم‌های کشاورزی نوین که در سراسر دنیا مشهور است می‌توان به </a:t>
            </a:r>
            <a:r>
              <a:rPr lang="en-US" sz="1750">
                <a:solidFill>
                  <a:srgbClr val="3A3630"/>
                </a:solidFill>
                <a:latin typeface="Arial" panose="020B0604020202020204" pitchFamily="34" charset="0"/>
                <a:ea typeface="Source Sans Pro" pitchFamily="34" charset="-122"/>
                <a:cs typeface="B Nazanin" panose="00000400000000000000" pitchFamily="2" charset="-78"/>
              </a:rPr>
              <a:t> Plantix </a:t>
            </a:r>
            <a:r>
              <a:rPr lang="fa-IR" sz="1750">
                <a:solidFill>
                  <a:srgbClr val="3A3630"/>
                </a:solidFill>
                <a:latin typeface="Arial" panose="020B0604020202020204" pitchFamily="34" charset="0"/>
                <a:ea typeface="Source Sans Pro" pitchFamily="34" charset="-122"/>
                <a:cs typeface="B Nazanin" panose="00000400000000000000" pitchFamily="2" charset="-78"/>
              </a:rPr>
              <a:t>اشاره کرد</a:t>
            </a:r>
            <a:r>
              <a:rPr lang="en-US" sz="1750">
                <a:solidFill>
                  <a:srgbClr val="3A3630"/>
                </a:solidFill>
                <a:latin typeface="Arial" panose="020B0604020202020204" pitchFamily="34" charset="0"/>
                <a:ea typeface="Source Sans Pro" pitchFamily="34" charset="-122"/>
                <a:cs typeface="B Nazanin" panose="00000400000000000000" pitchFamily="2" charset="-78"/>
              </a:rPr>
              <a:t> </a:t>
            </a:r>
            <a:r>
              <a:rPr lang="fa-IR" sz="1750">
                <a:solidFill>
                  <a:srgbClr val="3A3630"/>
                </a:solidFill>
                <a:latin typeface="Arial" panose="020B0604020202020204" pitchFamily="34" charset="0"/>
                <a:ea typeface="Source Sans Pro" pitchFamily="34" charset="-122"/>
                <a:cs typeface="B Nazanin" panose="00000400000000000000" pitchFamily="2" charset="-78"/>
              </a:rPr>
              <a:t>که به غذایی سالم‌تر برای مشتریان و محصولی پربارتر برای کشاورزان کمک می‌کند.</a:t>
            </a:r>
          </a:p>
          <a:p>
            <a:pPr marL="0" indent="0" algn="justLow" rtl="1">
              <a:lnSpc>
                <a:spcPts val="2624"/>
              </a:lnSpc>
              <a:buNone/>
            </a:pPr>
            <a:r>
              <a:rPr lang="fa-IR" sz="1750">
                <a:solidFill>
                  <a:srgbClr val="3A3630"/>
                </a:solidFill>
                <a:latin typeface="Arial" panose="020B0604020202020204" pitchFamily="34" charset="0"/>
                <a:ea typeface="Source Sans Pro" pitchFamily="34" charset="-122"/>
                <a:cs typeface="B Nazanin" panose="00000400000000000000" pitchFamily="2" charset="-78"/>
              </a:rPr>
              <a:t>این برنامه توانایی شناسایی آفات، بیماری‌های محصولات زراعی و ارائه گزینه‌های درمانی مناسب را دارد.</a:t>
            </a:r>
            <a:endParaRPr lang="en-US" sz="1750">
              <a:solidFill>
                <a:srgbClr val="3A3630"/>
              </a:solidFill>
              <a:latin typeface="Arial" panose="020B0604020202020204" pitchFamily="34" charset="0"/>
              <a:ea typeface="Source Sans Pro" pitchFamily="34" charset="-122"/>
              <a:cs typeface="B Nazanin" panose="00000400000000000000" pitchFamily="2" charset="-78"/>
            </a:endParaRPr>
          </a:p>
          <a:p>
            <a:pPr marL="0" indent="0" algn="justLow" rtl="1">
              <a:lnSpc>
                <a:spcPts val="2624"/>
              </a:lnSpc>
              <a:buNone/>
            </a:pPr>
            <a:endParaRPr lang="fa-IR" sz="1750">
              <a:solidFill>
                <a:srgbClr val="3A3630"/>
              </a:solidFill>
              <a:latin typeface="Arial" panose="020B0604020202020204" pitchFamily="34" charset="0"/>
              <a:ea typeface="Source Sans Pro" pitchFamily="34" charset="-122"/>
              <a:cs typeface="B Nazanin" panose="00000400000000000000" pitchFamily="2" charset="-78"/>
            </a:endParaRPr>
          </a:p>
          <a:p>
            <a:pPr marL="0" indent="0" algn="justLow" rtl="1">
              <a:lnSpc>
                <a:spcPts val="2624"/>
              </a:lnSpc>
              <a:buNone/>
            </a:pPr>
            <a:r>
              <a:rPr lang="fa-IR" sz="1750">
                <a:solidFill>
                  <a:srgbClr val="3A3630"/>
                </a:solidFill>
                <a:latin typeface="Arial" panose="020B0604020202020204" pitchFamily="34" charset="0"/>
                <a:ea typeface="Source Sans Pro" pitchFamily="34" charset="-122"/>
                <a:cs typeface="B Nazanin" panose="00000400000000000000" pitchFamily="2" charset="-78"/>
              </a:rPr>
              <a:t>یکی دیگر از کاربردهای هوش مصنوعی در صنعت کشاورزی را در ربات </a:t>
            </a:r>
            <a:r>
              <a:rPr lang="en-US" sz="1750">
                <a:solidFill>
                  <a:srgbClr val="3A3630"/>
                </a:solidFill>
                <a:latin typeface="Arial" panose="020B0604020202020204" pitchFamily="34" charset="0"/>
                <a:ea typeface="Source Sans Pro" pitchFamily="34" charset="-122"/>
                <a:cs typeface="B Nazanin" panose="00000400000000000000" pitchFamily="2" charset="-78"/>
              </a:rPr>
              <a:t> EcoRobotix </a:t>
            </a:r>
            <a:r>
              <a:rPr lang="fa-IR" sz="1750">
                <a:solidFill>
                  <a:srgbClr val="3A3630"/>
                </a:solidFill>
                <a:latin typeface="Arial" panose="020B0604020202020204" pitchFamily="34" charset="0"/>
                <a:ea typeface="Source Sans Pro" pitchFamily="34" charset="-122"/>
                <a:cs typeface="B Nazanin" panose="00000400000000000000" pitchFamily="2" charset="-78"/>
              </a:rPr>
              <a:t>می‌توان یافت.</a:t>
            </a:r>
          </a:p>
          <a:p>
            <a:pPr marL="0" indent="0" algn="justLow" rtl="1">
              <a:lnSpc>
                <a:spcPts val="2624"/>
              </a:lnSpc>
              <a:buNone/>
            </a:pPr>
            <a:r>
              <a:rPr lang="fa-IR" sz="1750">
                <a:solidFill>
                  <a:srgbClr val="3A3630"/>
                </a:solidFill>
                <a:latin typeface="Arial" panose="020B0604020202020204" pitchFamily="34" charset="0"/>
                <a:ea typeface="Source Sans Pro" pitchFamily="34" charset="-122"/>
                <a:cs typeface="B Nazanin" panose="00000400000000000000" pitchFamily="2" charset="-78"/>
              </a:rPr>
              <a:t>این ربات سبک سوئیسی به صورت خورشیدی و خودران عمل می‌کند و قادر است علف‌های هرز را تشخیص و از بین ببرد</a:t>
            </a:r>
            <a:r>
              <a:rPr lang="en-US" sz="1750">
                <a:solidFill>
                  <a:srgbClr val="3A3630"/>
                </a:solidFill>
                <a:latin typeface="Arial" panose="020B0604020202020204" pitchFamily="34" charset="0"/>
                <a:ea typeface="Source Sans Pro" pitchFamily="34" charset="-122"/>
                <a:cs typeface="B Nazanin" panose="00000400000000000000" pitchFamily="2" charset="-78"/>
              </a:rPr>
              <a:t> </a:t>
            </a:r>
            <a:r>
              <a:rPr lang="fa-IR" sz="1750">
                <a:solidFill>
                  <a:srgbClr val="3A3630"/>
                </a:solidFill>
                <a:latin typeface="Arial" panose="020B0604020202020204" pitchFamily="34" charset="0"/>
                <a:ea typeface="Source Sans Pro" pitchFamily="34" charset="-122"/>
                <a:cs typeface="B Nazanin" panose="00000400000000000000" pitchFamily="2" charset="-78"/>
              </a:rPr>
              <a:t>و میزان استفاده از سموم تا 95 درصد کاهش می‌یابد.</a:t>
            </a:r>
          </a:p>
          <a:p>
            <a:pPr marL="0" indent="0" algn="justLow" rtl="1">
              <a:lnSpc>
                <a:spcPts val="2624"/>
              </a:lnSpc>
              <a:buNone/>
            </a:pPr>
            <a:endParaRPr lang="fa-IR" sz="1750">
              <a:solidFill>
                <a:srgbClr val="3A3630"/>
              </a:solidFill>
              <a:latin typeface="Arial" panose="020B0604020202020204" pitchFamily="34" charset="0"/>
              <a:ea typeface="Source Sans Pro" pitchFamily="34" charset="-122"/>
              <a:cs typeface="B Nazanin" panose="00000400000000000000" pitchFamily="2" charset="-78"/>
            </a:endParaRPr>
          </a:p>
          <a:p>
            <a:pPr marL="0" indent="0" algn="justLow" rtl="1">
              <a:lnSpc>
                <a:spcPts val="2624"/>
              </a:lnSpc>
              <a:buNone/>
            </a:pPr>
            <a:r>
              <a:rPr lang="fa-IR" sz="1750">
                <a:solidFill>
                  <a:srgbClr val="3A3630"/>
                </a:solidFill>
                <a:latin typeface="Arial" panose="020B0604020202020204" pitchFamily="34" charset="0"/>
                <a:ea typeface="Source Sans Pro" pitchFamily="34" charset="-122"/>
                <a:cs typeface="B Nazanin" panose="00000400000000000000" pitchFamily="2" charset="-78"/>
              </a:rPr>
              <a:t>یکی دیگر از کاربردهای هوش مصنوعی که در ایران به راحتی دردسترس است، پهباد </a:t>
            </a:r>
            <a:r>
              <a:rPr lang="en-US" sz="1750">
                <a:solidFill>
                  <a:srgbClr val="3A3630"/>
                </a:solidFill>
                <a:latin typeface="Arial" panose="020B0604020202020204" pitchFamily="34" charset="0"/>
                <a:ea typeface="Source Sans Pro" pitchFamily="34" charset="-122"/>
                <a:cs typeface="B Nazanin" panose="00000400000000000000" pitchFamily="2" charset="-78"/>
              </a:rPr>
              <a:t> P4 </a:t>
            </a:r>
            <a:r>
              <a:rPr lang="fa-IR" sz="1750">
                <a:solidFill>
                  <a:srgbClr val="3A3630"/>
                </a:solidFill>
                <a:latin typeface="Arial" panose="020B0604020202020204" pitchFamily="34" charset="0"/>
                <a:ea typeface="Source Sans Pro" pitchFamily="34" charset="-122"/>
                <a:cs typeface="B Nazanin" panose="00000400000000000000" pitchFamily="2" charset="-78"/>
              </a:rPr>
              <a:t>اسپکترال نام دارد. ویژگی این پهباد قابلیت تصویربرداری دقیق هوایی با حداکثر 27 دقیقه زمان پرواز با هر باتری است.</a:t>
            </a:r>
          </a:p>
          <a:p>
            <a:pPr marL="0" indent="0" algn="justLow" rtl="1">
              <a:lnSpc>
                <a:spcPts val="2624"/>
              </a:lnSpc>
              <a:buNone/>
            </a:pPr>
            <a:endParaRPr lang="fa-IR" sz="1750">
              <a:solidFill>
                <a:srgbClr val="3A3630"/>
              </a:solidFill>
              <a:latin typeface="Arial" panose="020B0604020202020204" pitchFamily="34" charset="0"/>
              <a:ea typeface="Source Sans Pro" pitchFamily="34" charset="-122"/>
              <a:cs typeface="B Nazanin" panose="00000400000000000000" pitchFamily="2" charset="-78"/>
            </a:endParaRPr>
          </a:p>
          <a:p>
            <a:pPr marL="0" indent="0" algn="justLow" rtl="1">
              <a:lnSpc>
                <a:spcPts val="2624"/>
              </a:lnSpc>
              <a:buNone/>
            </a:pPr>
            <a:r>
              <a:rPr lang="en-US" sz="1750">
                <a:solidFill>
                  <a:srgbClr val="3A3630"/>
                </a:solidFill>
                <a:latin typeface="Arial" panose="020B0604020202020204" pitchFamily="34" charset="0"/>
                <a:ea typeface="Source Sans Pro" pitchFamily="34" charset="-122"/>
                <a:cs typeface="B Nazanin" panose="00000400000000000000" pitchFamily="2" charset="-78"/>
              </a:rPr>
              <a:t>هوش </a:t>
            </a:r>
            <a:r>
              <a:rPr lang="en-US" sz="1750" dirty="0">
                <a:solidFill>
                  <a:srgbClr val="3A3630"/>
                </a:solidFill>
                <a:latin typeface="Arial" panose="020B0604020202020204" pitchFamily="34" charset="0"/>
                <a:ea typeface="Source Sans Pro" pitchFamily="34" charset="-122"/>
                <a:cs typeface="B Nazanin" panose="00000400000000000000" pitchFamily="2" charset="-78"/>
              </a:rPr>
              <a:t>مصنوعی بدون شک نقش مهمی در تحول و بهبود صنعت کشاورزی </a:t>
            </a:r>
            <a:r>
              <a:rPr lang="en-US" sz="1750">
                <a:solidFill>
                  <a:srgbClr val="3A3630"/>
                </a:solidFill>
                <a:latin typeface="Arial" panose="020B0604020202020204" pitchFamily="34" charset="0"/>
                <a:ea typeface="Source Sans Pro" pitchFamily="34" charset="-122"/>
                <a:cs typeface="B Nazanin" panose="00000400000000000000" pitchFamily="2" charset="-78"/>
              </a:rPr>
              <a:t>ایفا می‌کند</a:t>
            </a:r>
            <a:r>
              <a:rPr lang="fa-IR" sz="1750">
                <a:solidFill>
                  <a:srgbClr val="3A3630"/>
                </a:solidFill>
                <a:latin typeface="Arial" panose="020B0604020202020204" pitchFamily="34" charset="0"/>
                <a:ea typeface="Source Sans Pro" pitchFamily="34" charset="-122"/>
                <a:cs typeface="B Nazanin" panose="00000400000000000000" pitchFamily="2" charset="-78"/>
              </a:rPr>
              <a:t>.</a:t>
            </a:r>
          </a:p>
          <a:p>
            <a:pPr marL="0" indent="0" algn="justLow" rtl="1">
              <a:lnSpc>
                <a:spcPts val="2624"/>
              </a:lnSpc>
              <a:buNone/>
            </a:pPr>
            <a:r>
              <a:rPr lang="en-US" sz="1750">
                <a:solidFill>
                  <a:srgbClr val="3A3630"/>
                </a:solidFill>
                <a:latin typeface="Arial" panose="020B0604020202020204" pitchFamily="34" charset="0"/>
                <a:ea typeface="Source Sans Pro" pitchFamily="34" charset="-122"/>
                <a:cs typeface="B Nazanin" panose="00000400000000000000" pitchFamily="2" charset="-78"/>
              </a:rPr>
              <a:t> </a:t>
            </a:r>
            <a:r>
              <a:rPr lang="en-US" sz="1750" dirty="0">
                <a:solidFill>
                  <a:srgbClr val="3A3630"/>
                </a:solidFill>
                <a:latin typeface="Arial" panose="020B0604020202020204" pitchFamily="34" charset="0"/>
                <a:ea typeface="Source Sans Pro" pitchFamily="34" charset="-122"/>
                <a:cs typeface="B Nazanin" panose="00000400000000000000" pitchFamily="2" charset="-78"/>
              </a:rPr>
              <a:t>با افزایش کارآیی و بهره‌وری، کاهش ضایعات و خسارات، و بهبود مدیریت منابع، این فناوری می‌تواند به بهبود امنیت غذایی و زندگی کشاورزان کمک </a:t>
            </a:r>
            <a:r>
              <a:rPr lang="en-US" sz="1750">
                <a:solidFill>
                  <a:srgbClr val="3A3630"/>
                </a:solidFill>
                <a:latin typeface="Arial" panose="020B0604020202020204" pitchFamily="34" charset="0"/>
                <a:ea typeface="Source Sans Pro" pitchFamily="34" charset="-122"/>
                <a:cs typeface="B Nazanin" panose="00000400000000000000" pitchFamily="2" charset="-78"/>
              </a:rPr>
              <a:t>شایانی نماید</a:t>
            </a:r>
            <a:r>
              <a:rPr lang="fa-IR" sz="1750">
                <a:solidFill>
                  <a:srgbClr val="3A3630"/>
                </a:solidFill>
                <a:latin typeface="Arial" panose="020B0604020202020204" pitchFamily="34" charset="0"/>
                <a:ea typeface="Source Sans Pro" pitchFamily="34" charset="-122"/>
                <a:cs typeface="B Nazanin" panose="00000400000000000000" pitchFamily="2" charset="-78"/>
              </a:rPr>
              <a:t>.</a:t>
            </a:r>
          </a:p>
          <a:p>
            <a:pPr marL="0" indent="0" algn="justLow" rtl="1">
              <a:lnSpc>
                <a:spcPts val="2624"/>
              </a:lnSpc>
              <a:buNone/>
            </a:pPr>
            <a:r>
              <a:rPr lang="en-US" sz="1750">
                <a:solidFill>
                  <a:srgbClr val="3A3630"/>
                </a:solidFill>
                <a:latin typeface="Arial" panose="020B0604020202020204" pitchFamily="34" charset="0"/>
                <a:ea typeface="Source Sans Pro" pitchFamily="34" charset="-122"/>
                <a:cs typeface="B Nazanin" panose="00000400000000000000" pitchFamily="2" charset="-78"/>
              </a:rPr>
              <a:t> </a:t>
            </a:r>
            <a:r>
              <a:rPr lang="en-US" sz="1750" dirty="0">
                <a:solidFill>
                  <a:srgbClr val="3A3630"/>
                </a:solidFill>
                <a:latin typeface="Arial" panose="020B0604020202020204" pitchFamily="34" charset="0"/>
                <a:ea typeface="Source Sans Pro" pitchFamily="34" charset="-122"/>
                <a:cs typeface="B Nazanin" panose="00000400000000000000" pitchFamily="2" charset="-78"/>
              </a:rPr>
              <a:t>در آینده، انتظار می‌رود که کاربردهای هوش مصنوعی در کشاورزی همچنان توسعه یافته و گسترش یابد.</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advTm="91982"/>
    </mc:Choice>
    <mc:Fallback xmlns="">
      <p:transition spd="slow" advTm="9198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p:spPr>
      </p:sp>
      <p:sp>
        <p:nvSpPr>
          <p:cNvPr id="5" name="Text 2"/>
          <p:cNvSpPr/>
          <p:nvPr/>
        </p:nvSpPr>
        <p:spPr>
          <a:xfrm>
            <a:off x="727844" y="6497137"/>
            <a:ext cx="1799832" cy="1333024"/>
          </a:xfrm>
          <a:prstGeom prst="rect">
            <a:avLst/>
          </a:prstGeom>
          <a:noFill/>
          <a:ln/>
        </p:spPr>
        <p:txBody>
          <a:bodyPr wrap="square" rtlCol="0" anchor="t"/>
          <a:lstStyle/>
          <a:p>
            <a:pPr marL="0" indent="0">
              <a:lnSpc>
                <a:spcPts val="7942"/>
              </a:lnSpc>
              <a:buNone/>
            </a:pPr>
            <a:r>
              <a:rPr lang="fa-IR" sz="3200" b="1">
                <a:solidFill>
                  <a:schemeClr val="accent2">
                    <a:lumMod val="75000"/>
                  </a:schemeClr>
                </a:solidFill>
                <a:latin typeface="Arial" panose="020B0604020202020204" pitchFamily="34" charset="0"/>
                <a:ea typeface="Alexandria" pitchFamily="34" charset="-122"/>
                <a:cs typeface="B Nazanin" panose="00000400000000000000" pitchFamily="2" charset="-78"/>
              </a:rPr>
              <a:t>پایان</a:t>
            </a:r>
            <a:endParaRPr lang="en-US" sz="3200" dirty="0">
              <a:solidFill>
                <a:schemeClr val="accent2">
                  <a:lumMod val="75000"/>
                </a:schemeClr>
              </a:solidFill>
              <a:latin typeface="Arial" panose="020B0604020202020204" pitchFamily="34" charset="0"/>
            </a:endParaRPr>
          </a:p>
        </p:txBody>
      </p:sp>
      <p:sp>
        <p:nvSpPr>
          <p:cNvPr id="6" name="Text 3"/>
          <p:cNvSpPr/>
          <p:nvPr/>
        </p:nvSpPr>
        <p:spPr>
          <a:xfrm>
            <a:off x="4182328" y="5775308"/>
            <a:ext cx="7477601" cy="1333024"/>
          </a:xfrm>
          <a:prstGeom prst="rect">
            <a:avLst/>
          </a:prstGeom>
          <a:noFill/>
          <a:ln/>
        </p:spPr>
        <p:txBody>
          <a:bodyPr wrap="square" rtlCol="0" anchor="t"/>
          <a:lstStyle/>
          <a:p>
            <a:pPr marL="0" indent="0" algn="r" rtl="1">
              <a:lnSpc>
                <a:spcPts val="2624"/>
              </a:lnSpc>
              <a:buNone/>
            </a:pPr>
            <a:r>
              <a:rPr lang="fa-IR" sz="2800" b="1">
                <a:solidFill>
                  <a:schemeClr val="accent2">
                    <a:lumMod val="50000"/>
                  </a:schemeClr>
                </a:solidFill>
                <a:latin typeface="Arial" panose="020B0604020202020204" pitchFamily="34" charset="0"/>
                <a:ea typeface="Sora" pitchFamily="34" charset="-122"/>
                <a:cs typeface="B Nazanin" panose="00000400000000000000" pitchFamily="2" charset="-78"/>
              </a:rPr>
              <a:t>منابع:</a:t>
            </a:r>
          </a:p>
          <a:p>
            <a:pPr marL="0" indent="0" algn="r" rtl="1">
              <a:lnSpc>
                <a:spcPts val="2624"/>
              </a:lnSpc>
              <a:buNone/>
            </a:pPr>
            <a:endParaRPr lang="fa-IR" sz="2800" b="1">
              <a:solidFill>
                <a:schemeClr val="accent2">
                  <a:lumMod val="50000"/>
                </a:schemeClr>
              </a:solidFill>
              <a:latin typeface="Arial" panose="020B0604020202020204" pitchFamily="34" charset="0"/>
              <a:ea typeface="Sora" pitchFamily="34" charset="-122"/>
              <a:cs typeface="B Nazanin" panose="00000400000000000000" pitchFamily="2" charset="-78"/>
            </a:endParaRPr>
          </a:p>
          <a:p>
            <a:pPr marL="0" indent="0" rtl="1">
              <a:lnSpc>
                <a:spcPts val="2624"/>
              </a:lnSpc>
              <a:buNone/>
            </a:pPr>
            <a:r>
              <a:rPr lang="en-US" sz="1750">
                <a:solidFill>
                  <a:schemeClr val="accent2">
                    <a:lumMod val="50000"/>
                  </a:schemeClr>
                </a:solidFill>
                <a:latin typeface="Arial" panose="020B0604020202020204" pitchFamily="34" charset="0"/>
                <a:ea typeface="Sora" pitchFamily="34" charset="-122"/>
                <a:cs typeface="B Nazanin" panose="00000400000000000000" pitchFamily="2" charset="-78"/>
                <a:hlinkClick r:id="rId3">
                  <a:extLst>
                    <a:ext uri="{A12FA001-AC4F-418D-AE19-62706E023703}">
                      <ahyp:hlinkClr xmlns:ahyp="http://schemas.microsoft.com/office/drawing/2018/hyperlinkcolor" val="tx"/>
                    </a:ext>
                  </a:extLst>
                </a:hlinkClick>
              </a:rPr>
              <a:t>https://ferdowsi.cloud/blog/artificial-intelligence-in-agriculture/</a:t>
            </a:r>
            <a:endParaRPr lang="fa-IR" sz="1750">
              <a:solidFill>
                <a:schemeClr val="accent2">
                  <a:lumMod val="50000"/>
                </a:schemeClr>
              </a:solidFill>
              <a:latin typeface="Arial" panose="020B0604020202020204" pitchFamily="34" charset="0"/>
              <a:ea typeface="Sora" pitchFamily="34" charset="-122"/>
              <a:cs typeface="B Nazanin" panose="00000400000000000000" pitchFamily="2" charset="-78"/>
            </a:endParaRPr>
          </a:p>
          <a:p>
            <a:pPr marL="0" indent="0" rtl="1">
              <a:lnSpc>
                <a:spcPts val="2624"/>
              </a:lnSpc>
              <a:buNone/>
            </a:pPr>
            <a:r>
              <a:rPr lang="en-US" sz="1750">
                <a:solidFill>
                  <a:schemeClr val="accent2">
                    <a:lumMod val="50000"/>
                  </a:schemeClr>
                </a:solidFill>
                <a:latin typeface="Arial" panose="020B0604020202020204" pitchFamily="34" charset="0"/>
                <a:ea typeface="Sora" pitchFamily="34" charset="-122"/>
                <a:cs typeface="B Nazanin" panose="00000400000000000000" pitchFamily="2" charset="-78"/>
                <a:hlinkClick r:id="rId4">
                  <a:extLst>
                    <a:ext uri="{A12FA001-AC4F-418D-AE19-62706E023703}">
                      <ahyp:hlinkClr xmlns:ahyp="http://schemas.microsoft.com/office/drawing/2018/hyperlinkcolor" val="tx"/>
                    </a:ext>
                  </a:extLst>
                </a:hlinkClick>
              </a:rPr>
              <a:t>https://www.irangrowlight.ir/articles/view-articles/articleid/1301</a:t>
            </a:r>
            <a:endParaRPr lang="fa-IR" sz="1750">
              <a:solidFill>
                <a:schemeClr val="accent2">
                  <a:lumMod val="50000"/>
                </a:schemeClr>
              </a:solidFill>
              <a:latin typeface="Arial" panose="020B0604020202020204" pitchFamily="34" charset="0"/>
              <a:ea typeface="Sora" pitchFamily="34" charset="-122"/>
              <a:cs typeface="B Nazanin" panose="00000400000000000000" pitchFamily="2" charset="-78"/>
            </a:endParaRPr>
          </a:p>
          <a:p>
            <a:pPr marL="0" indent="0" rtl="1">
              <a:lnSpc>
                <a:spcPts val="2624"/>
              </a:lnSpc>
              <a:buNone/>
            </a:pPr>
            <a:endParaRPr lang="fa-IR" sz="1750">
              <a:solidFill>
                <a:schemeClr val="accent2">
                  <a:lumMod val="50000"/>
                </a:schemeClr>
              </a:solidFill>
              <a:latin typeface="Arial" panose="020B0604020202020204" pitchFamily="34" charset="0"/>
              <a:ea typeface="Sora" pitchFamily="34" charset="-122"/>
              <a:cs typeface="B Nazanin" panose="00000400000000000000" pitchFamily="2" charset="-78"/>
            </a:endParaRPr>
          </a:p>
          <a:p>
            <a:pPr marL="0" indent="0" algn="r" rtl="1">
              <a:lnSpc>
                <a:spcPts val="2624"/>
              </a:lnSpc>
              <a:buNone/>
            </a:pPr>
            <a:endParaRPr lang="en-US" sz="1750" dirty="0">
              <a:solidFill>
                <a:schemeClr val="accent2">
                  <a:lumMod val="50000"/>
                </a:schemeClr>
              </a:solidFill>
              <a:latin typeface="Arial" panose="020B0604020202020204" pitchFamily="34" charset="0"/>
            </a:endParaRPr>
          </a:p>
        </p:txBody>
      </p:sp>
      <p:pic>
        <p:nvPicPr>
          <p:cNvPr id="11" name="Picture 10">
            <a:extLst>
              <a:ext uri="{FF2B5EF4-FFF2-40B4-BE49-F238E27FC236}">
                <a16:creationId xmlns:a16="http://schemas.microsoft.com/office/drawing/2014/main" id="{EB8301AA-CA2C-D749-3035-8E39977DB279}"/>
              </a:ext>
            </a:extLst>
          </p:cNvPr>
          <p:cNvPicPr>
            <a:picLocks noChangeAspect="1"/>
          </p:cNvPicPr>
          <p:nvPr/>
        </p:nvPicPr>
        <p:blipFill>
          <a:blip r:embed="rId5"/>
          <a:stretch>
            <a:fillRect/>
          </a:stretch>
        </p:blipFill>
        <p:spPr>
          <a:xfrm>
            <a:off x="1339211" y="0"/>
            <a:ext cx="11951977" cy="5227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56706568"/>
      </p:ext>
    </p:extLst>
  </p:cSld>
  <p:clrMapOvr>
    <a:masterClrMapping/>
  </p:clrMapOvr>
  <mc:AlternateContent xmlns:mc="http://schemas.openxmlformats.org/markup-compatibility/2006" xmlns:p14="http://schemas.microsoft.com/office/powerpoint/2010/main">
    <mc:Choice Requires="p14">
      <p:transition spd="slow" p14:dur="2000" advTm="4298"/>
    </mc:Choice>
    <mc:Fallback xmlns="">
      <p:transition spd="slow" advTm="429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8726106" y="0"/>
            <a:ext cx="5911914" cy="8229600"/>
          </a:xfrm>
          <a:prstGeom prst="rect">
            <a:avLst/>
          </a:prstGeom>
        </p:spPr>
      </p:pic>
      <p:sp>
        <p:nvSpPr>
          <p:cNvPr id="5" name="Text 2"/>
          <p:cNvSpPr/>
          <p:nvPr/>
        </p:nvSpPr>
        <p:spPr>
          <a:xfrm>
            <a:off x="213948" y="780485"/>
            <a:ext cx="8298211" cy="96218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p:spPr>
        <p:txBody>
          <a:bodyPr wrap="square" rtlCol="0" anchor="t"/>
          <a:lstStyle/>
          <a:p>
            <a:pPr marL="0" indent="0" algn="ctr">
              <a:lnSpc>
                <a:spcPts val="7101"/>
              </a:lnSpc>
              <a:buNone/>
            </a:pPr>
            <a:r>
              <a:rPr lang="en-US" sz="4800" b="1">
                <a:solidFill>
                  <a:srgbClr val="38512F"/>
                </a:solidFill>
                <a:latin typeface="Arial" panose="020B0604020202020204" pitchFamily="34" charset="0"/>
                <a:ea typeface="Lora" pitchFamily="34" charset="-122"/>
                <a:cs typeface="B Nazanin" panose="00000400000000000000" pitchFamily="2" charset="-78"/>
              </a:rPr>
              <a:t>هوش مصنوعی</a:t>
            </a:r>
            <a:r>
              <a:rPr lang="fa-IR" sz="4800" b="1">
                <a:solidFill>
                  <a:srgbClr val="38512F"/>
                </a:solidFill>
                <a:latin typeface="Arial" panose="020B0604020202020204" pitchFamily="34" charset="0"/>
                <a:ea typeface="Lora" pitchFamily="34" charset="-122"/>
                <a:cs typeface="B Nazanin" panose="00000400000000000000" pitchFamily="2" charset="-78"/>
              </a:rPr>
              <a:t> در</a:t>
            </a:r>
            <a:r>
              <a:rPr lang="en-US" sz="4800" b="1">
                <a:solidFill>
                  <a:srgbClr val="38512F"/>
                </a:solidFill>
                <a:latin typeface="Arial" panose="020B0604020202020204" pitchFamily="34" charset="0"/>
                <a:ea typeface="Lora" pitchFamily="34" charset="-122"/>
                <a:cs typeface="B Nazanin" panose="00000400000000000000" pitchFamily="2" charset="-78"/>
              </a:rPr>
              <a:t>کشاورزی</a:t>
            </a:r>
            <a:r>
              <a:rPr lang="fa-IR" sz="4800" b="1">
                <a:solidFill>
                  <a:srgbClr val="38512F"/>
                </a:solidFill>
                <a:latin typeface="Arial" panose="020B0604020202020204" pitchFamily="34" charset="0"/>
                <a:ea typeface="Lora" pitchFamily="34" charset="-122"/>
                <a:cs typeface="B Nazanin" panose="00000400000000000000" pitchFamily="2" charset="-78"/>
              </a:rPr>
              <a:t> </a:t>
            </a:r>
            <a:endParaRPr lang="en-US" sz="4800" b="1" dirty="0"/>
          </a:p>
        </p:txBody>
      </p:sp>
      <p:sp>
        <p:nvSpPr>
          <p:cNvPr id="6" name="Text 3"/>
          <p:cNvSpPr/>
          <p:nvPr/>
        </p:nvSpPr>
        <p:spPr>
          <a:xfrm>
            <a:off x="392170" y="2389052"/>
            <a:ext cx="8119989" cy="5060063"/>
          </a:xfrm>
          <a:prstGeom prst="rect">
            <a:avLst/>
          </a:prstGeom>
          <a:noFill/>
          <a:ln/>
        </p:spPr>
        <p:txBody>
          <a:bodyPr wrap="square" rtlCol="0" anchor="t"/>
          <a:lstStyle/>
          <a:p>
            <a:pPr marL="0" indent="0" algn="justLow" rtl="1">
              <a:lnSpc>
                <a:spcPts val="2624"/>
              </a:lnSpc>
              <a:buNone/>
            </a:pPr>
            <a:r>
              <a:rPr lang="en-US" sz="2000" b="1" dirty="0">
                <a:solidFill>
                  <a:srgbClr val="3A3630"/>
                </a:solidFill>
                <a:latin typeface="Arial" panose="020B0604020202020204" pitchFamily="34" charset="0"/>
                <a:ea typeface="Source Sans Pro" pitchFamily="34" charset="-122"/>
                <a:cs typeface="B Nazanin" panose="00000400000000000000" pitchFamily="2" charset="-78"/>
              </a:rPr>
              <a:t>هوش مصنوعی </a:t>
            </a:r>
            <a:r>
              <a:rPr lang="en-US" sz="2000" dirty="0">
                <a:solidFill>
                  <a:srgbClr val="3A3630"/>
                </a:solidFill>
                <a:latin typeface="Arial" panose="020B0604020202020204" pitchFamily="34" charset="0"/>
                <a:ea typeface="Source Sans Pro" pitchFamily="34" charset="-122"/>
                <a:cs typeface="B Nazanin" panose="00000400000000000000" pitchFamily="2" charset="-78"/>
              </a:rPr>
              <a:t>به عنوان یک فناوری پیشرفته، نقش بسیار مهمی در بهبود و افزایش بهره وری در صنعت </a:t>
            </a:r>
            <a:r>
              <a:rPr lang="en-US" sz="2000" b="1" dirty="0">
                <a:solidFill>
                  <a:schemeClr val="accent6">
                    <a:lumMod val="75000"/>
                  </a:schemeClr>
                </a:solidFill>
                <a:latin typeface="Arial" panose="020B0604020202020204" pitchFamily="34" charset="0"/>
                <a:ea typeface="Source Sans Pro" pitchFamily="34" charset="-122"/>
                <a:cs typeface="B Nazanin" panose="00000400000000000000" pitchFamily="2" charset="-78"/>
              </a:rPr>
              <a:t>کشاورزی</a:t>
            </a:r>
            <a:r>
              <a:rPr lang="en-US" sz="2000" dirty="0">
                <a:solidFill>
                  <a:srgbClr val="3A3630"/>
                </a:solidFill>
                <a:latin typeface="Arial" panose="020B0604020202020204" pitchFamily="34" charset="0"/>
                <a:ea typeface="Source Sans Pro" pitchFamily="34" charset="-122"/>
                <a:cs typeface="B Nazanin" panose="00000400000000000000" pitchFamily="2" charset="-78"/>
              </a:rPr>
              <a:t> ایفا </a:t>
            </a:r>
            <a:r>
              <a:rPr lang="en-US" sz="2000">
                <a:solidFill>
                  <a:srgbClr val="3A3630"/>
                </a:solidFill>
                <a:latin typeface="Arial" panose="020B0604020202020204" pitchFamily="34" charset="0"/>
                <a:ea typeface="Source Sans Pro" pitchFamily="34" charset="-122"/>
                <a:cs typeface="B Nazanin" panose="00000400000000000000" pitchFamily="2" charset="-78"/>
              </a:rPr>
              <a:t>می کند</a:t>
            </a:r>
            <a:r>
              <a:rPr lang="fa-IR" sz="2000">
                <a:solidFill>
                  <a:srgbClr val="3A3630"/>
                </a:solidFill>
                <a:latin typeface="Arial" panose="020B0604020202020204" pitchFamily="34" charset="0"/>
                <a:ea typeface="Source Sans Pro" pitchFamily="34" charset="-122"/>
                <a:cs typeface="B Nazanin" panose="00000400000000000000" pitchFamily="2" charset="-78"/>
              </a:rPr>
              <a:t>.</a:t>
            </a:r>
            <a:r>
              <a:rPr lang="en-US" sz="2000">
                <a:solidFill>
                  <a:srgbClr val="3A3630"/>
                </a:solidFill>
                <a:latin typeface="Arial" panose="020B0604020202020204" pitchFamily="34" charset="0"/>
                <a:ea typeface="Source Sans Pro" pitchFamily="34" charset="-122"/>
                <a:cs typeface="B Nazanin" panose="00000400000000000000" pitchFamily="2" charset="-78"/>
              </a:rPr>
              <a:t> </a:t>
            </a:r>
            <a:r>
              <a:rPr lang="fa-IR" sz="2000">
                <a:solidFill>
                  <a:srgbClr val="3B3535"/>
                </a:solidFill>
                <a:latin typeface="Arial" panose="020B0604020202020204" pitchFamily="34" charset="0"/>
                <a:ea typeface="Sora" pitchFamily="34" charset="-122"/>
                <a:cs typeface="B Nazanin" panose="00000400000000000000" pitchFamily="2" charset="-78"/>
              </a:rPr>
              <a:t>هوش مصنوعی از طریق حسگرهای موجود در خاک، پهبادهای کوچک و یا تراکتورهای خودران به تجزیه و تحلیل اطلاعات موجود در مزرعه می‌پردازد.</a:t>
            </a:r>
            <a:endParaRPr lang="en-US" sz="2000">
              <a:solidFill>
                <a:srgbClr val="3B3535"/>
              </a:solidFill>
              <a:latin typeface="Arial" panose="020B0604020202020204" pitchFamily="34" charset="0"/>
              <a:ea typeface="Sora" pitchFamily="34" charset="-122"/>
              <a:cs typeface="B Nazanin" panose="00000400000000000000" pitchFamily="2" charset="-78"/>
            </a:endParaRPr>
          </a:p>
          <a:p>
            <a:pPr marL="0" indent="0" algn="justLow" rtl="1">
              <a:lnSpc>
                <a:spcPts val="2624"/>
              </a:lnSpc>
              <a:buNone/>
            </a:pPr>
            <a:endParaRPr lang="fa-IR" sz="2000">
              <a:solidFill>
                <a:srgbClr val="3B3535"/>
              </a:solidFill>
              <a:latin typeface="Arial" panose="020B0604020202020204" pitchFamily="34" charset="0"/>
              <a:ea typeface="Sora" pitchFamily="34" charset="-122"/>
              <a:cs typeface="B Nazanin" panose="00000400000000000000" pitchFamily="2" charset="-78"/>
            </a:endParaRPr>
          </a:p>
          <a:p>
            <a:pPr marL="0" indent="0" algn="justLow" rtl="1">
              <a:lnSpc>
                <a:spcPts val="2624"/>
              </a:lnSpc>
              <a:buNone/>
            </a:pPr>
            <a:r>
              <a:rPr lang="en-US" sz="2000" b="1">
                <a:solidFill>
                  <a:srgbClr val="3B3535"/>
                </a:solidFill>
                <a:latin typeface="Arial" panose="020B0604020202020204" pitchFamily="34" charset="0"/>
                <a:ea typeface="Sora" pitchFamily="34" charset="-122"/>
                <a:cs typeface="B Nazanin" panose="00000400000000000000" pitchFamily="2" charset="-78"/>
              </a:rPr>
              <a:t>سیستم‌های یادگیری ماشین</a:t>
            </a:r>
            <a:r>
              <a:rPr lang="en-US" sz="2000">
                <a:solidFill>
                  <a:srgbClr val="3B3535"/>
                </a:solidFill>
                <a:latin typeface="Arial" panose="020B0604020202020204" pitchFamily="34" charset="0"/>
                <a:ea typeface="Sora" pitchFamily="34" charset="-122"/>
                <a:cs typeface="B Nazanin" panose="00000400000000000000" pitchFamily="2" charset="-78"/>
              </a:rPr>
              <a:t> </a:t>
            </a:r>
            <a:r>
              <a:rPr lang="fa-IR" sz="2000">
                <a:solidFill>
                  <a:srgbClr val="3B3535"/>
                </a:solidFill>
                <a:latin typeface="Arial" panose="020B0604020202020204" pitchFamily="34" charset="0"/>
                <a:ea typeface="Sora" pitchFamily="34" charset="-122"/>
                <a:cs typeface="B Nazanin" panose="00000400000000000000" pitchFamily="2" charset="-78"/>
              </a:rPr>
              <a:t>با </a:t>
            </a:r>
            <a:r>
              <a:rPr lang="en-US" sz="2000">
                <a:solidFill>
                  <a:srgbClr val="3B3535"/>
                </a:solidFill>
                <a:latin typeface="Arial" panose="020B0604020202020204" pitchFamily="34" charset="0"/>
                <a:ea typeface="Sora" pitchFamily="34" charset="-122"/>
                <a:cs typeface="B Nazanin" panose="00000400000000000000" pitchFamily="2" charset="-78"/>
              </a:rPr>
              <a:t>تجزیه و تحلیل داده‌های گسترده‌ای همچون تصاویر ماهواره‌ای، اطلاعات هواشناسی و سایر داده‌های مرتبط با کشاورزی می‌توانند تصمیم‌گیری‌های دقیق‌تر و کارآمدتری را برای کشاورزان فراهم آورند.</a:t>
            </a:r>
            <a:r>
              <a:rPr lang="fa-IR" sz="2000">
                <a:solidFill>
                  <a:srgbClr val="3B3535"/>
                </a:solidFill>
                <a:latin typeface="Arial" panose="020B0604020202020204" pitchFamily="34" charset="0"/>
                <a:ea typeface="Sora" pitchFamily="34" charset="-122"/>
                <a:cs typeface="B Nazanin" panose="00000400000000000000" pitchFamily="2" charset="-78"/>
              </a:rPr>
              <a:t> این فناوری تمام آمارهای مورد نیاز را با کمک نمودار، نوشته ، به موبایل و یا سایر وسایل الکترونیکی مزرعه‌دار ارسال می‌نماید.</a:t>
            </a:r>
            <a:endParaRPr lang="en-US" sz="2000">
              <a:solidFill>
                <a:srgbClr val="3B3535"/>
              </a:solidFill>
              <a:latin typeface="Arial" panose="020B0604020202020204" pitchFamily="34" charset="0"/>
              <a:ea typeface="Sora" pitchFamily="34" charset="-122"/>
              <a:cs typeface="B Nazanin" panose="00000400000000000000" pitchFamily="2" charset="-78"/>
            </a:endParaRPr>
          </a:p>
          <a:p>
            <a:pPr algn="justLow" rtl="1">
              <a:lnSpc>
                <a:spcPts val="2624"/>
              </a:lnSpc>
            </a:pPr>
            <a:endParaRPr lang="fa-IR" sz="2000">
              <a:solidFill>
                <a:srgbClr val="3B3535"/>
              </a:solidFill>
              <a:latin typeface="Arial" panose="020B0604020202020204" pitchFamily="34" charset="0"/>
              <a:ea typeface="Sora" pitchFamily="34" charset="-122"/>
              <a:cs typeface="B Nazanin" panose="00000400000000000000" pitchFamily="2" charset="-78"/>
            </a:endParaRPr>
          </a:p>
          <a:p>
            <a:pPr algn="justLow" rtl="1">
              <a:lnSpc>
                <a:spcPts val="2624"/>
              </a:lnSpc>
            </a:pPr>
            <a:r>
              <a:rPr lang="en-US" sz="2000">
                <a:solidFill>
                  <a:srgbClr val="3B3535"/>
                </a:solidFill>
                <a:latin typeface="Arial" panose="020B0604020202020204" pitchFamily="34" charset="0"/>
                <a:ea typeface="Sora" pitchFamily="34" charset="-122"/>
                <a:cs typeface="B Nazanin" panose="00000400000000000000" pitchFamily="2" charset="-78"/>
              </a:rPr>
              <a:t>علاوه بر این، </a:t>
            </a:r>
            <a:r>
              <a:rPr lang="en-US" sz="2000" b="1">
                <a:solidFill>
                  <a:srgbClr val="3B3535"/>
                </a:solidFill>
                <a:latin typeface="Arial" panose="020B0604020202020204" pitchFamily="34" charset="0"/>
                <a:ea typeface="Sora" pitchFamily="34" charset="-122"/>
                <a:cs typeface="B Nazanin" panose="00000400000000000000" pitchFamily="2" charset="-78"/>
              </a:rPr>
              <a:t>رباتیک</a:t>
            </a:r>
            <a:r>
              <a:rPr lang="en-US" sz="2000">
                <a:solidFill>
                  <a:srgbClr val="3B3535"/>
                </a:solidFill>
                <a:latin typeface="Arial" panose="020B0604020202020204" pitchFamily="34" charset="0"/>
                <a:ea typeface="Sora" pitchFamily="34" charset="-122"/>
                <a:cs typeface="B Nazanin" panose="00000400000000000000" pitchFamily="2" charset="-78"/>
              </a:rPr>
              <a:t> و </a:t>
            </a:r>
            <a:r>
              <a:rPr lang="en-US" sz="2000" b="1">
                <a:solidFill>
                  <a:srgbClr val="3B3535"/>
                </a:solidFill>
                <a:latin typeface="Arial" panose="020B0604020202020204" pitchFamily="34" charset="0"/>
                <a:ea typeface="Sora" pitchFamily="34" charset="-122"/>
                <a:cs typeface="B Nazanin" panose="00000400000000000000" pitchFamily="2" charset="-78"/>
              </a:rPr>
              <a:t>هوش مصنوعی</a:t>
            </a:r>
            <a:r>
              <a:rPr lang="en-US" sz="2000">
                <a:solidFill>
                  <a:srgbClr val="3B3535"/>
                </a:solidFill>
                <a:latin typeface="Arial" panose="020B0604020202020204" pitchFamily="34" charset="0"/>
                <a:ea typeface="Sora" pitchFamily="34" charset="-122"/>
                <a:cs typeface="B Nazanin" panose="00000400000000000000" pitchFamily="2" charset="-78"/>
              </a:rPr>
              <a:t> به کشاورزان کمک می‌کنند تا فرآیندهای کاشت، داشت و برداشت را به طور خودکار و با دقت بالا انجام دهند</a:t>
            </a:r>
            <a:r>
              <a:rPr lang="fa-IR" sz="2000">
                <a:solidFill>
                  <a:srgbClr val="3B3535"/>
                </a:solidFill>
                <a:latin typeface="Arial" panose="020B0604020202020204" pitchFamily="34" charset="0"/>
                <a:ea typeface="Sora" pitchFamily="34" charset="-122"/>
                <a:cs typeface="B Nazanin" panose="00000400000000000000" pitchFamily="2" charset="-78"/>
              </a:rPr>
              <a:t>.</a:t>
            </a:r>
            <a:r>
              <a:rPr lang="en-US" sz="2000">
                <a:solidFill>
                  <a:srgbClr val="3B3535"/>
                </a:solidFill>
                <a:latin typeface="Arial" panose="020B0604020202020204" pitchFamily="34" charset="0"/>
                <a:ea typeface="Sora" pitchFamily="34" charset="-122"/>
                <a:cs typeface="B Nazanin" panose="00000400000000000000" pitchFamily="2" charset="-78"/>
              </a:rPr>
              <a:t>این فناوری‌ها نوید بخش </a:t>
            </a:r>
            <a:r>
              <a:rPr lang="en-US" sz="2000" b="1">
                <a:solidFill>
                  <a:srgbClr val="3B3535"/>
                </a:solidFill>
                <a:latin typeface="Arial" panose="020B0604020202020204" pitchFamily="34" charset="0"/>
                <a:ea typeface="Sora" pitchFamily="34" charset="-122"/>
                <a:cs typeface="B Nazanin" panose="00000400000000000000" pitchFamily="2" charset="-78"/>
              </a:rPr>
              <a:t>افزایش بهره‌وری</a:t>
            </a:r>
            <a:r>
              <a:rPr lang="en-US" sz="2000">
                <a:solidFill>
                  <a:srgbClr val="3B3535"/>
                </a:solidFill>
                <a:latin typeface="Arial" panose="020B0604020202020204" pitchFamily="34" charset="0"/>
                <a:ea typeface="Sora" pitchFamily="34" charset="-122"/>
                <a:cs typeface="B Nazanin" panose="00000400000000000000" pitchFamily="2" charset="-78"/>
              </a:rPr>
              <a:t> و </a:t>
            </a:r>
            <a:r>
              <a:rPr lang="en-US" sz="2000" b="1">
                <a:solidFill>
                  <a:srgbClr val="3B3535"/>
                </a:solidFill>
                <a:latin typeface="Arial" panose="020B0604020202020204" pitchFamily="34" charset="0"/>
                <a:ea typeface="Sora" pitchFamily="34" charset="-122"/>
                <a:cs typeface="B Nazanin" panose="00000400000000000000" pitchFamily="2" charset="-78"/>
              </a:rPr>
              <a:t>کاهش هزینه‌ها</a:t>
            </a:r>
            <a:r>
              <a:rPr lang="en-US" sz="2000">
                <a:solidFill>
                  <a:srgbClr val="3B3535"/>
                </a:solidFill>
                <a:latin typeface="Arial" panose="020B0604020202020204" pitchFamily="34" charset="0"/>
                <a:ea typeface="Sora" pitchFamily="34" charset="-122"/>
                <a:cs typeface="B Nazanin" panose="00000400000000000000" pitchFamily="2" charset="-78"/>
              </a:rPr>
              <a:t> برای بخش کشاورزی هستند.</a:t>
            </a:r>
            <a:endParaRPr lang="en-US" sz="2000"/>
          </a:p>
          <a:p>
            <a:pPr algn="justLow" rtl="1">
              <a:lnSpc>
                <a:spcPts val="2624"/>
              </a:lnSpc>
            </a:pPr>
            <a:endParaRPr lang="en-US" sz="2000"/>
          </a:p>
          <a:p>
            <a:pPr marL="0" indent="0" algn="justLow" rtl="1">
              <a:lnSpc>
                <a:spcPts val="2624"/>
              </a:lnSpc>
              <a:buNone/>
            </a:pPr>
            <a:endParaRPr lang="fa-IR" sz="2000">
              <a:solidFill>
                <a:srgbClr val="3A3630"/>
              </a:solidFill>
              <a:latin typeface="Arial" panose="020B0604020202020204" pitchFamily="34" charset="0"/>
              <a:ea typeface="Source Sans Pro" pitchFamily="34" charset="-122"/>
              <a:cs typeface="B Nazanin" panose="00000400000000000000" pitchFamily="2" charset="-78"/>
            </a:endParaRPr>
          </a:p>
          <a:p>
            <a:pPr marL="0" indent="0" algn="justLow" rtl="1">
              <a:lnSpc>
                <a:spcPts val="2624"/>
              </a:lnSpc>
              <a:buNone/>
            </a:pPr>
            <a:endParaRPr lang="en-US" sz="2000" dirty="0"/>
          </a:p>
        </p:txBody>
      </p:sp>
      <p:sp>
        <p:nvSpPr>
          <p:cNvPr id="8" name="Text 5"/>
          <p:cNvSpPr/>
          <p:nvPr/>
        </p:nvSpPr>
        <p:spPr>
          <a:xfrm>
            <a:off x="971788" y="5925979"/>
            <a:ext cx="78224" cy="97512"/>
          </a:xfrm>
          <a:prstGeom prst="rect">
            <a:avLst/>
          </a:prstGeom>
          <a:noFill/>
          <a:ln/>
        </p:spPr>
        <p:txBody>
          <a:bodyPr wrap="none" rtlCol="0" anchor="t"/>
          <a:lstStyle/>
          <a:p>
            <a:pPr marL="0" indent="0" algn="ctr">
              <a:lnSpc>
                <a:spcPts val="768"/>
              </a:lnSpc>
              <a:buNone/>
            </a:pPr>
            <a:endParaRPr lang="en-US" sz="768" dirty="0"/>
          </a:p>
        </p:txBody>
      </p:sp>
      <p:sp>
        <p:nvSpPr>
          <p:cNvPr id="9" name="Text 6"/>
          <p:cNvSpPr/>
          <p:nvPr/>
        </p:nvSpPr>
        <p:spPr>
          <a:xfrm>
            <a:off x="1299686" y="5780365"/>
            <a:ext cx="2436495"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mc:AlternateContent xmlns:mc="http://schemas.openxmlformats.org/markup-compatibility/2006" xmlns:p14="http://schemas.microsoft.com/office/powerpoint/2010/main">
    <mc:Choice Requires="p14">
      <p:transition spd="slow" p14:dur="2000" advTm="71182"/>
    </mc:Choice>
    <mc:Fallback xmlns="">
      <p:transition spd="slow" advTm="7118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34361" y="0"/>
            <a:ext cx="14630400" cy="8231743"/>
          </a:xfrm>
          <a:prstGeom prst="rect">
            <a:avLst/>
          </a:prstGeom>
          <a:solidFill>
            <a:schemeClr val="tx2">
              <a:lumMod val="20000"/>
              <a:lumOff val="80000"/>
            </a:schemeClr>
          </a:solidFill>
          <a:ln/>
        </p:spPr>
        <p:txBody>
          <a:bodyPr/>
          <a:lstStyle/>
          <a:p>
            <a:endParaRPr lang="en-US"/>
          </a:p>
        </p:txBody>
      </p:sp>
      <p:sp>
        <p:nvSpPr>
          <p:cNvPr id="4" name="Text 2"/>
          <p:cNvSpPr/>
          <p:nvPr/>
        </p:nvSpPr>
        <p:spPr>
          <a:xfrm>
            <a:off x="1919744" y="285051"/>
            <a:ext cx="10278809" cy="83221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txBody>
          <a:bodyPr wrap="square" rtlCol="0" anchor="t"/>
          <a:lstStyle/>
          <a:p>
            <a:pPr marL="0" indent="0" algn="ctr">
              <a:lnSpc>
                <a:spcPts val="5029"/>
              </a:lnSpc>
              <a:buNone/>
            </a:pPr>
            <a:r>
              <a:rPr lang="en-US" sz="4000" b="1" dirty="0">
                <a:solidFill>
                  <a:srgbClr val="1F1E1E"/>
                </a:solidFill>
                <a:latin typeface="Arial" panose="020B0604020202020204" pitchFamily="34" charset="0"/>
                <a:ea typeface="Alexandria" pitchFamily="34" charset="-122"/>
                <a:cs typeface="B Nazanin" panose="00000400000000000000" pitchFamily="2" charset="-78"/>
              </a:rPr>
              <a:t>تشخیص بیماری های </a:t>
            </a:r>
            <a:r>
              <a:rPr lang="en-US" sz="4000" b="1">
                <a:solidFill>
                  <a:srgbClr val="1F1E1E"/>
                </a:solidFill>
                <a:latin typeface="Arial" panose="020B0604020202020204" pitchFamily="34" charset="0"/>
                <a:ea typeface="Alexandria" pitchFamily="34" charset="-122"/>
                <a:cs typeface="B Nazanin" panose="00000400000000000000" pitchFamily="2" charset="-78"/>
              </a:rPr>
              <a:t>گیاهی </a:t>
            </a:r>
            <a:r>
              <a:rPr lang="fa-IR" sz="4000" b="1">
                <a:solidFill>
                  <a:srgbClr val="1F1E1E"/>
                </a:solidFill>
                <a:latin typeface="Arial" panose="020B0604020202020204" pitchFamily="34" charset="0"/>
                <a:ea typeface="Alexandria" pitchFamily="34" charset="-122"/>
                <a:cs typeface="B Nazanin" panose="00000400000000000000" pitchFamily="2" charset="-78"/>
              </a:rPr>
              <a:t>با استفاده از هوش مصنوعی</a:t>
            </a:r>
            <a:endParaRPr lang="en-US" sz="4000" dirty="0"/>
          </a:p>
        </p:txBody>
      </p:sp>
      <p:pic>
        <p:nvPicPr>
          <p:cNvPr id="5" name="Image 0" descr="preencoded.png"/>
          <p:cNvPicPr>
            <a:picLocks noChangeAspect="1"/>
          </p:cNvPicPr>
          <p:nvPr/>
        </p:nvPicPr>
        <p:blipFill>
          <a:blip r:embed="rId3"/>
          <a:stretch>
            <a:fillRect/>
          </a:stretch>
        </p:blipFill>
        <p:spPr>
          <a:xfrm>
            <a:off x="7766236" y="4169953"/>
            <a:ext cx="3041690" cy="2308328"/>
          </a:xfrm>
          <a:prstGeom prst="rect">
            <a:avLst/>
          </a:prstGeom>
        </p:spPr>
      </p:pic>
      <p:sp>
        <p:nvSpPr>
          <p:cNvPr id="6" name="Text 3"/>
          <p:cNvSpPr/>
          <p:nvPr/>
        </p:nvSpPr>
        <p:spPr>
          <a:xfrm>
            <a:off x="7766236" y="6558422"/>
            <a:ext cx="3041690" cy="638651"/>
          </a:xfrm>
          <a:prstGeom prst="rect">
            <a:avLst/>
          </a:prstGeom>
          <a:noFill/>
          <a:ln/>
        </p:spPr>
        <p:txBody>
          <a:bodyPr wrap="square" rtlCol="0" anchor="t"/>
          <a:lstStyle/>
          <a:p>
            <a:pPr marL="0" indent="0" algn="l">
              <a:lnSpc>
                <a:spcPts val="2514"/>
              </a:lnSpc>
              <a:buNone/>
            </a:pPr>
            <a:r>
              <a:rPr lang="en-US" sz="2012" b="1" dirty="0">
                <a:solidFill>
                  <a:schemeClr val="accent5">
                    <a:lumMod val="75000"/>
                  </a:schemeClr>
                </a:solidFill>
                <a:latin typeface="Arial" panose="020B0604020202020204" pitchFamily="34" charset="0"/>
                <a:ea typeface="Alexandria" pitchFamily="34" charset="-122"/>
                <a:cs typeface="B Nazanin" panose="00000400000000000000" pitchFamily="2" charset="-78"/>
              </a:rPr>
              <a:t>تشخیص هوشمند بیماری ها</a:t>
            </a:r>
            <a:endParaRPr lang="en-US" sz="2012" dirty="0">
              <a:solidFill>
                <a:schemeClr val="accent5">
                  <a:lumMod val="75000"/>
                </a:schemeClr>
              </a:solidFill>
            </a:endParaRPr>
          </a:p>
        </p:txBody>
      </p:sp>
      <p:sp>
        <p:nvSpPr>
          <p:cNvPr id="7" name="Text 4"/>
          <p:cNvSpPr/>
          <p:nvPr/>
        </p:nvSpPr>
        <p:spPr>
          <a:xfrm>
            <a:off x="6712697" y="6373865"/>
            <a:ext cx="4474654" cy="1478865"/>
          </a:xfrm>
          <a:prstGeom prst="rect">
            <a:avLst/>
          </a:prstGeom>
          <a:noFill/>
          <a:ln/>
        </p:spPr>
        <p:txBody>
          <a:bodyPr wrap="square" rtlCol="0" anchor="t"/>
          <a:lstStyle/>
          <a:p>
            <a:pPr marL="0" indent="0" algn="justLow" rtl="1">
              <a:lnSpc>
                <a:spcPts val="2293"/>
              </a:lnSpc>
              <a:buNone/>
            </a:pPr>
            <a:endParaRPr lang="en-US" sz="1500" b="1" dirty="0"/>
          </a:p>
        </p:txBody>
      </p:sp>
      <p:pic>
        <p:nvPicPr>
          <p:cNvPr id="8" name="Image 1" descr="preencoded.png"/>
          <p:cNvPicPr>
            <a:picLocks noChangeAspect="1"/>
          </p:cNvPicPr>
          <p:nvPr/>
        </p:nvPicPr>
        <p:blipFill>
          <a:blip r:embed="rId4"/>
          <a:stretch>
            <a:fillRect/>
          </a:stretch>
        </p:blipFill>
        <p:spPr>
          <a:xfrm>
            <a:off x="11326106" y="4169953"/>
            <a:ext cx="3041690" cy="2288311"/>
          </a:xfrm>
          <a:prstGeom prst="rect">
            <a:avLst/>
          </a:prstGeom>
        </p:spPr>
      </p:pic>
      <p:sp>
        <p:nvSpPr>
          <p:cNvPr id="9" name="Text 5"/>
          <p:cNvSpPr/>
          <p:nvPr/>
        </p:nvSpPr>
        <p:spPr>
          <a:xfrm>
            <a:off x="11835488" y="6543322"/>
            <a:ext cx="2554605" cy="319326"/>
          </a:xfrm>
          <a:prstGeom prst="rect">
            <a:avLst/>
          </a:prstGeom>
          <a:noFill/>
          <a:ln/>
        </p:spPr>
        <p:txBody>
          <a:bodyPr wrap="none" rtlCol="0" anchor="t"/>
          <a:lstStyle/>
          <a:p>
            <a:pPr marL="0" indent="0" algn="l">
              <a:lnSpc>
                <a:spcPts val="2514"/>
              </a:lnSpc>
              <a:buNone/>
            </a:pPr>
            <a:r>
              <a:rPr lang="en-US" sz="2012" b="1" dirty="0">
                <a:solidFill>
                  <a:schemeClr val="accent5">
                    <a:lumMod val="75000"/>
                  </a:schemeClr>
                </a:solidFill>
                <a:latin typeface="Arial" panose="020B0604020202020204" pitchFamily="34" charset="0"/>
                <a:ea typeface="Alexandria" pitchFamily="34" charset="-122"/>
                <a:cs typeface="B Nazanin" panose="00000400000000000000" pitchFamily="2" charset="-78"/>
              </a:rPr>
              <a:t>نظارت هوایی بر مزارع</a:t>
            </a:r>
            <a:endParaRPr lang="en-US" sz="2012" dirty="0">
              <a:solidFill>
                <a:schemeClr val="accent5">
                  <a:lumMod val="75000"/>
                </a:schemeClr>
              </a:solidFill>
            </a:endParaRPr>
          </a:p>
        </p:txBody>
      </p:sp>
      <p:sp>
        <p:nvSpPr>
          <p:cNvPr id="10" name="Text 6"/>
          <p:cNvSpPr/>
          <p:nvPr/>
        </p:nvSpPr>
        <p:spPr>
          <a:xfrm>
            <a:off x="6712697" y="3948792"/>
            <a:ext cx="4396323" cy="1775661"/>
          </a:xfrm>
          <a:prstGeom prst="rect">
            <a:avLst/>
          </a:prstGeom>
          <a:noFill/>
          <a:ln/>
        </p:spPr>
        <p:txBody>
          <a:bodyPr wrap="square" rtlCol="0" anchor="t"/>
          <a:lstStyle/>
          <a:p>
            <a:pPr marL="0" indent="0" algn="justLow" rtl="1">
              <a:lnSpc>
                <a:spcPts val="2293"/>
              </a:lnSpc>
              <a:buNone/>
            </a:pPr>
            <a:endParaRPr lang="en-US" sz="1500" b="1" dirty="0"/>
          </a:p>
        </p:txBody>
      </p:sp>
      <p:pic>
        <p:nvPicPr>
          <p:cNvPr id="11" name="Image 2" descr="preencoded.png"/>
          <p:cNvPicPr>
            <a:picLocks noChangeAspect="1"/>
          </p:cNvPicPr>
          <p:nvPr/>
        </p:nvPicPr>
        <p:blipFill>
          <a:blip r:embed="rId5"/>
          <a:stretch>
            <a:fillRect/>
          </a:stretch>
        </p:blipFill>
        <p:spPr>
          <a:xfrm>
            <a:off x="9588115" y="1454214"/>
            <a:ext cx="3041809" cy="2138432"/>
          </a:xfrm>
          <a:prstGeom prst="rect">
            <a:avLst/>
          </a:prstGeom>
        </p:spPr>
      </p:pic>
      <p:sp>
        <p:nvSpPr>
          <p:cNvPr id="12" name="Text 7"/>
          <p:cNvSpPr/>
          <p:nvPr/>
        </p:nvSpPr>
        <p:spPr>
          <a:xfrm>
            <a:off x="9383182" y="3620493"/>
            <a:ext cx="3410611" cy="638651"/>
          </a:xfrm>
          <a:prstGeom prst="rect">
            <a:avLst/>
          </a:prstGeom>
          <a:noFill/>
          <a:ln/>
        </p:spPr>
        <p:txBody>
          <a:bodyPr wrap="square" rtlCol="0" anchor="t"/>
          <a:lstStyle/>
          <a:p>
            <a:pPr marL="0" indent="0" algn="l">
              <a:lnSpc>
                <a:spcPts val="2514"/>
              </a:lnSpc>
              <a:buNone/>
            </a:pPr>
            <a:r>
              <a:rPr lang="en-US" sz="2012" b="1">
                <a:solidFill>
                  <a:schemeClr val="accent5">
                    <a:lumMod val="75000"/>
                  </a:schemeClr>
                </a:solidFill>
                <a:latin typeface="Arial" panose="020B0604020202020204" pitchFamily="34" charset="0"/>
                <a:ea typeface="Alexandria" pitchFamily="34" charset="-122"/>
                <a:cs typeface="B Nazanin" panose="00000400000000000000" pitchFamily="2" charset="-78"/>
              </a:rPr>
              <a:t>برنامه های کاربردی </a:t>
            </a:r>
            <a:r>
              <a:rPr lang="en-US" sz="2012" b="1" dirty="0">
                <a:solidFill>
                  <a:schemeClr val="accent5">
                    <a:lumMod val="75000"/>
                  </a:schemeClr>
                </a:solidFill>
                <a:latin typeface="Arial" panose="020B0604020202020204" pitchFamily="34" charset="0"/>
                <a:ea typeface="Alexandria" pitchFamily="34" charset="-122"/>
                <a:cs typeface="B Nazanin" panose="00000400000000000000" pitchFamily="2" charset="-78"/>
              </a:rPr>
              <a:t>تشخیص بیماری</a:t>
            </a:r>
            <a:endParaRPr lang="en-US" sz="2012" dirty="0">
              <a:solidFill>
                <a:schemeClr val="accent5">
                  <a:lumMod val="75000"/>
                </a:schemeClr>
              </a:solidFill>
            </a:endParaRPr>
          </a:p>
        </p:txBody>
      </p:sp>
      <p:sp>
        <p:nvSpPr>
          <p:cNvPr id="13" name="Text 8"/>
          <p:cNvSpPr/>
          <p:nvPr/>
        </p:nvSpPr>
        <p:spPr>
          <a:xfrm>
            <a:off x="6712697" y="1629526"/>
            <a:ext cx="4451475" cy="1783865"/>
          </a:xfrm>
          <a:prstGeom prst="rect">
            <a:avLst/>
          </a:prstGeom>
          <a:noFill/>
          <a:ln/>
        </p:spPr>
        <p:txBody>
          <a:bodyPr wrap="square" rtlCol="0" anchor="t"/>
          <a:lstStyle/>
          <a:p>
            <a:pPr marL="0" indent="0" algn="justLow" rtl="1">
              <a:lnSpc>
                <a:spcPts val="2293"/>
              </a:lnSpc>
              <a:buNone/>
            </a:pPr>
            <a:endParaRPr lang="en-US" sz="1500" b="1" dirty="0"/>
          </a:p>
        </p:txBody>
      </p:sp>
      <p:pic>
        <p:nvPicPr>
          <p:cNvPr id="18" name="Picture 17">
            <a:extLst>
              <a:ext uri="{FF2B5EF4-FFF2-40B4-BE49-F238E27FC236}">
                <a16:creationId xmlns:a16="http://schemas.microsoft.com/office/drawing/2014/main" id="{9B28741A-8CB9-AA15-293E-26F96F1167BE}"/>
              </a:ext>
            </a:extLst>
          </p:cNvPr>
          <p:cNvPicPr>
            <a:picLocks noChangeAspect="1"/>
          </p:cNvPicPr>
          <p:nvPr/>
        </p:nvPicPr>
        <p:blipFill>
          <a:blip r:embed="rId6"/>
          <a:stretch>
            <a:fillRect/>
          </a:stretch>
        </p:blipFill>
        <p:spPr>
          <a:xfrm>
            <a:off x="1213815" y="2715247"/>
            <a:ext cx="1174110" cy="1454706"/>
          </a:xfrm>
          <a:prstGeom prst="rect">
            <a:avLst/>
          </a:prstGeom>
        </p:spPr>
      </p:pic>
      <p:pic>
        <p:nvPicPr>
          <p:cNvPr id="19" name="Picture 18">
            <a:extLst>
              <a:ext uri="{FF2B5EF4-FFF2-40B4-BE49-F238E27FC236}">
                <a16:creationId xmlns:a16="http://schemas.microsoft.com/office/drawing/2014/main" id="{D0D19D8A-2BD2-3227-5139-A3413F4182F7}"/>
              </a:ext>
            </a:extLst>
          </p:cNvPr>
          <p:cNvPicPr>
            <a:picLocks noChangeAspect="1"/>
          </p:cNvPicPr>
          <p:nvPr/>
        </p:nvPicPr>
        <p:blipFill>
          <a:blip r:embed="rId7"/>
          <a:stretch>
            <a:fillRect/>
          </a:stretch>
        </p:blipFill>
        <p:spPr>
          <a:xfrm>
            <a:off x="595992" y="4195429"/>
            <a:ext cx="2429291" cy="1536325"/>
          </a:xfrm>
          <a:prstGeom prst="rect">
            <a:avLst/>
          </a:prstGeom>
        </p:spPr>
      </p:pic>
      <p:pic>
        <p:nvPicPr>
          <p:cNvPr id="20" name="Picture 19">
            <a:extLst>
              <a:ext uri="{FF2B5EF4-FFF2-40B4-BE49-F238E27FC236}">
                <a16:creationId xmlns:a16="http://schemas.microsoft.com/office/drawing/2014/main" id="{59DA9041-557A-9825-A49B-7BD002759C74}"/>
              </a:ext>
            </a:extLst>
          </p:cNvPr>
          <p:cNvPicPr>
            <a:picLocks noChangeAspect="1"/>
          </p:cNvPicPr>
          <p:nvPr/>
        </p:nvPicPr>
        <p:blipFill>
          <a:blip r:embed="rId8"/>
          <a:stretch>
            <a:fillRect/>
          </a:stretch>
        </p:blipFill>
        <p:spPr>
          <a:xfrm>
            <a:off x="-11404" y="5739831"/>
            <a:ext cx="3624549" cy="1536325"/>
          </a:xfrm>
          <a:prstGeom prst="rect">
            <a:avLst/>
          </a:prstGeom>
        </p:spPr>
      </p:pic>
      <p:sp>
        <p:nvSpPr>
          <p:cNvPr id="22" name="TextBox 21">
            <a:extLst>
              <a:ext uri="{FF2B5EF4-FFF2-40B4-BE49-F238E27FC236}">
                <a16:creationId xmlns:a16="http://schemas.microsoft.com/office/drawing/2014/main" id="{9007960C-686A-EE07-6087-9664566CFDB9}"/>
              </a:ext>
            </a:extLst>
          </p:cNvPr>
          <p:cNvSpPr txBox="1"/>
          <p:nvPr/>
        </p:nvSpPr>
        <p:spPr>
          <a:xfrm>
            <a:off x="2517733" y="2981028"/>
            <a:ext cx="4120308" cy="1054135"/>
          </a:xfrm>
          <a:prstGeom prst="rect">
            <a:avLst/>
          </a:prstGeom>
          <a:noFill/>
        </p:spPr>
        <p:txBody>
          <a:bodyPr wrap="square" rtlCol="0">
            <a:spAutoFit/>
          </a:bodyPr>
          <a:lstStyle/>
          <a:p>
            <a:pPr marL="0" indent="0" algn="ctr">
              <a:lnSpc>
                <a:spcPts val="2524"/>
              </a:lnSpc>
              <a:buNone/>
            </a:pPr>
            <a:r>
              <a:rPr lang="en-US" sz="1800" b="1">
                <a:solidFill>
                  <a:schemeClr val="tx1">
                    <a:lumMod val="95000"/>
                    <a:lumOff val="5000"/>
                  </a:schemeClr>
                </a:solidFill>
                <a:latin typeface="Arial" panose="020B0604020202020204" pitchFamily="34" charset="0"/>
                <a:ea typeface="Lora" pitchFamily="34" charset="-122"/>
                <a:cs typeface="B Nazanin" panose="00000400000000000000" pitchFamily="2" charset="-78"/>
              </a:rPr>
              <a:t>تحلیل تصاویر</a:t>
            </a:r>
            <a:endParaRPr lang="fa-IR" sz="1800" b="1">
              <a:solidFill>
                <a:schemeClr val="tx1">
                  <a:lumMod val="95000"/>
                  <a:lumOff val="5000"/>
                </a:schemeClr>
              </a:solidFill>
              <a:latin typeface="Arial" panose="020B0604020202020204" pitchFamily="34" charset="0"/>
              <a:ea typeface="Lora" pitchFamily="34" charset="-122"/>
              <a:cs typeface="B Nazanin" panose="00000400000000000000" pitchFamily="2" charset="-78"/>
            </a:endParaRPr>
          </a:p>
          <a:p>
            <a:pPr marL="0" indent="0" algn="ctr">
              <a:lnSpc>
                <a:spcPts val="2524"/>
              </a:lnSpc>
              <a:buNone/>
            </a:pPr>
            <a:endParaRPr lang="fa-IR" sz="1800">
              <a:solidFill>
                <a:srgbClr val="38512F"/>
              </a:solidFill>
              <a:latin typeface="Arial" panose="020B0604020202020204" pitchFamily="34" charset="0"/>
              <a:ea typeface="Lora" pitchFamily="34" charset="-122"/>
              <a:cs typeface="B Nazanin" panose="00000400000000000000" pitchFamily="2" charset="-78"/>
            </a:endParaRPr>
          </a:p>
          <a:p>
            <a:pPr>
              <a:lnSpc>
                <a:spcPts val="2524"/>
              </a:lnSpc>
            </a:pPr>
            <a:r>
              <a:rPr lang="en-US" sz="1800">
                <a:solidFill>
                  <a:srgbClr val="3A3630"/>
                </a:solidFill>
                <a:latin typeface="Arial" panose="020B0604020202020204" pitchFamily="34" charset="0"/>
                <a:ea typeface="Source Sans Pro" pitchFamily="34" charset="-122"/>
                <a:cs typeface="B Nazanin" panose="00000400000000000000" pitchFamily="2" charset="-78"/>
              </a:rPr>
              <a:t>تشخیص الگوها و علایم بیماری بر اساس تصاویر گیاهان</a:t>
            </a:r>
            <a:endParaRPr lang="en-US" sz="1800">
              <a:cs typeface="B Nazanin" panose="00000400000000000000" pitchFamily="2" charset="-78"/>
            </a:endParaRPr>
          </a:p>
        </p:txBody>
      </p:sp>
      <p:pic>
        <p:nvPicPr>
          <p:cNvPr id="23" name="Picture 22">
            <a:extLst>
              <a:ext uri="{FF2B5EF4-FFF2-40B4-BE49-F238E27FC236}">
                <a16:creationId xmlns:a16="http://schemas.microsoft.com/office/drawing/2014/main" id="{23E46B5B-D401-BCA2-057D-338696F6AD61}"/>
              </a:ext>
            </a:extLst>
          </p:cNvPr>
          <p:cNvPicPr>
            <a:picLocks noChangeAspect="1"/>
          </p:cNvPicPr>
          <p:nvPr/>
        </p:nvPicPr>
        <p:blipFill>
          <a:blip r:embed="rId9"/>
          <a:stretch>
            <a:fillRect/>
          </a:stretch>
        </p:blipFill>
        <p:spPr>
          <a:xfrm>
            <a:off x="1166832" y="4183561"/>
            <a:ext cx="5328779" cy="45719"/>
          </a:xfrm>
          <a:prstGeom prst="rect">
            <a:avLst/>
          </a:prstGeom>
        </p:spPr>
      </p:pic>
      <p:pic>
        <p:nvPicPr>
          <p:cNvPr id="24" name="Picture 23">
            <a:extLst>
              <a:ext uri="{FF2B5EF4-FFF2-40B4-BE49-F238E27FC236}">
                <a16:creationId xmlns:a16="http://schemas.microsoft.com/office/drawing/2014/main" id="{2EDD1412-BC23-4A78-B6E6-B0089D60C9BE}"/>
              </a:ext>
            </a:extLst>
          </p:cNvPr>
          <p:cNvPicPr>
            <a:picLocks noChangeAspect="1"/>
          </p:cNvPicPr>
          <p:nvPr/>
        </p:nvPicPr>
        <p:blipFill>
          <a:blip r:embed="rId10"/>
          <a:stretch>
            <a:fillRect/>
          </a:stretch>
        </p:blipFill>
        <p:spPr>
          <a:xfrm>
            <a:off x="570559" y="5724453"/>
            <a:ext cx="5960125" cy="47736"/>
          </a:xfrm>
          <a:prstGeom prst="rect">
            <a:avLst/>
          </a:prstGeom>
        </p:spPr>
      </p:pic>
      <p:pic>
        <p:nvPicPr>
          <p:cNvPr id="25" name="Picture 24">
            <a:extLst>
              <a:ext uri="{FF2B5EF4-FFF2-40B4-BE49-F238E27FC236}">
                <a16:creationId xmlns:a16="http://schemas.microsoft.com/office/drawing/2014/main" id="{32164A11-A428-1DB2-7BD3-199479BB0E0A}"/>
              </a:ext>
            </a:extLst>
          </p:cNvPr>
          <p:cNvPicPr>
            <a:picLocks noChangeAspect="1"/>
          </p:cNvPicPr>
          <p:nvPr/>
        </p:nvPicPr>
        <p:blipFill>
          <a:blip r:embed="rId10"/>
          <a:stretch>
            <a:fillRect/>
          </a:stretch>
        </p:blipFill>
        <p:spPr>
          <a:xfrm flipV="1">
            <a:off x="0" y="7278299"/>
            <a:ext cx="6530684" cy="52306"/>
          </a:xfrm>
          <a:prstGeom prst="rect">
            <a:avLst/>
          </a:prstGeom>
        </p:spPr>
      </p:pic>
      <p:pic>
        <p:nvPicPr>
          <p:cNvPr id="26" name="Picture 25">
            <a:extLst>
              <a:ext uri="{FF2B5EF4-FFF2-40B4-BE49-F238E27FC236}">
                <a16:creationId xmlns:a16="http://schemas.microsoft.com/office/drawing/2014/main" id="{F0F7868B-1203-A5B0-F7B9-B07A227B76F7}"/>
              </a:ext>
            </a:extLst>
          </p:cNvPr>
          <p:cNvPicPr>
            <a:picLocks noChangeAspect="1"/>
          </p:cNvPicPr>
          <p:nvPr/>
        </p:nvPicPr>
        <p:blipFill>
          <a:blip r:embed="rId11"/>
          <a:stretch>
            <a:fillRect/>
          </a:stretch>
        </p:blipFill>
        <p:spPr>
          <a:xfrm>
            <a:off x="1611877" y="3363362"/>
            <a:ext cx="432854" cy="585267"/>
          </a:xfrm>
          <a:prstGeom prst="rect">
            <a:avLst/>
          </a:prstGeom>
        </p:spPr>
      </p:pic>
      <p:pic>
        <p:nvPicPr>
          <p:cNvPr id="28" name="Picture 27">
            <a:extLst>
              <a:ext uri="{FF2B5EF4-FFF2-40B4-BE49-F238E27FC236}">
                <a16:creationId xmlns:a16="http://schemas.microsoft.com/office/drawing/2014/main" id="{0B8F1B20-0463-2859-C6BA-22DE77858F8A}"/>
              </a:ext>
            </a:extLst>
          </p:cNvPr>
          <p:cNvPicPr>
            <a:picLocks noChangeAspect="1"/>
          </p:cNvPicPr>
          <p:nvPr/>
        </p:nvPicPr>
        <p:blipFill>
          <a:blip r:embed="rId12"/>
          <a:stretch>
            <a:fillRect/>
          </a:stretch>
        </p:blipFill>
        <p:spPr>
          <a:xfrm>
            <a:off x="1560057" y="4714086"/>
            <a:ext cx="481626" cy="585267"/>
          </a:xfrm>
          <a:prstGeom prst="rect">
            <a:avLst/>
          </a:prstGeom>
        </p:spPr>
      </p:pic>
      <p:pic>
        <p:nvPicPr>
          <p:cNvPr id="29" name="Picture 28">
            <a:extLst>
              <a:ext uri="{FF2B5EF4-FFF2-40B4-BE49-F238E27FC236}">
                <a16:creationId xmlns:a16="http://schemas.microsoft.com/office/drawing/2014/main" id="{582D12A0-4975-EF08-0EEB-A718884289E7}"/>
              </a:ext>
            </a:extLst>
          </p:cNvPr>
          <p:cNvPicPr>
            <a:picLocks noChangeAspect="1"/>
          </p:cNvPicPr>
          <p:nvPr/>
        </p:nvPicPr>
        <p:blipFill>
          <a:blip r:embed="rId13"/>
          <a:stretch>
            <a:fillRect/>
          </a:stretch>
        </p:blipFill>
        <p:spPr>
          <a:xfrm>
            <a:off x="1557009" y="6265789"/>
            <a:ext cx="487722" cy="585267"/>
          </a:xfrm>
          <a:prstGeom prst="rect">
            <a:avLst/>
          </a:prstGeom>
        </p:spPr>
      </p:pic>
      <p:sp>
        <p:nvSpPr>
          <p:cNvPr id="30" name="TextBox 29">
            <a:extLst>
              <a:ext uri="{FF2B5EF4-FFF2-40B4-BE49-F238E27FC236}">
                <a16:creationId xmlns:a16="http://schemas.microsoft.com/office/drawing/2014/main" id="{53169877-135D-B5CF-9C09-1191B353D5BC}"/>
              </a:ext>
            </a:extLst>
          </p:cNvPr>
          <p:cNvSpPr txBox="1"/>
          <p:nvPr/>
        </p:nvSpPr>
        <p:spPr>
          <a:xfrm>
            <a:off x="3155091" y="4236969"/>
            <a:ext cx="3206871" cy="1477328"/>
          </a:xfrm>
          <a:prstGeom prst="rect">
            <a:avLst/>
          </a:prstGeom>
          <a:noFill/>
        </p:spPr>
        <p:txBody>
          <a:bodyPr wrap="square" rtlCol="0">
            <a:spAutoFit/>
          </a:bodyPr>
          <a:lstStyle/>
          <a:p>
            <a:pPr algn="ctr"/>
            <a:r>
              <a:rPr lang="fa-IR" b="1">
                <a:cs typeface="B Nazanin" panose="00000400000000000000" pitchFamily="2" charset="-78"/>
              </a:rPr>
              <a:t>حسگرهای هوشمند</a:t>
            </a:r>
          </a:p>
          <a:p>
            <a:pPr algn="ctr"/>
            <a:endParaRPr lang="fa-IR">
              <a:cs typeface="B Nazanin" panose="00000400000000000000" pitchFamily="2" charset="-78"/>
            </a:endParaRPr>
          </a:p>
          <a:p>
            <a:pPr algn="ctr"/>
            <a:r>
              <a:rPr lang="en-US" sz="1800">
                <a:solidFill>
                  <a:srgbClr val="3A3630"/>
                </a:solidFill>
                <a:latin typeface="Arial" panose="020B0604020202020204" pitchFamily="34" charset="0"/>
                <a:ea typeface="Source Sans Pro" pitchFamily="34" charset="-122"/>
                <a:cs typeface="B Nazanin" panose="00000400000000000000" pitchFamily="2" charset="-78"/>
              </a:rPr>
              <a:t>استفاده از حسگرهای مبتنی بر </a:t>
            </a:r>
            <a:endParaRPr lang="fa-IR" sz="1800">
              <a:solidFill>
                <a:srgbClr val="3A3630"/>
              </a:solidFill>
              <a:latin typeface="Arial" panose="020B0604020202020204" pitchFamily="34" charset="0"/>
              <a:ea typeface="Source Sans Pro" pitchFamily="34" charset="-122"/>
              <a:cs typeface="B Nazanin" panose="00000400000000000000" pitchFamily="2" charset="-78"/>
            </a:endParaRPr>
          </a:p>
          <a:p>
            <a:pPr algn="ctr"/>
            <a:r>
              <a:rPr lang="en-US" sz="1800">
                <a:solidFill>
                  <a:srgbClr val="3A3630"/>
                </a:solidFill>
                <a:latin typeface="Arial" panose="020B0604020202020204" pitchFamily="34" charset="0"/>
                <a:ea typeface="Source Sans Pro" pitchFamily="34" charset="-122"/>
                <a:cs typeface="B Nazanin" panose="00000400000000000000" pitchFamily="2" charset="-78"/>
              </a:rPr>
              <a:t>هوش مصنوعی برای پایش وضعیت گیاهان</a:t>
            </a:r>
            <a:endParaRPr lang="en-US" sz="1800">
              <a:cs typeface="B Nazanin" panose="00000400000000000000" pitchFamily="2" charset="-78"/>
            </a:endParaRPr>
          </a:p>
          <a:p>
            <a:endParaRPr lang="fa-IR">
              <a:cs typeface="B Nazanin" panose="00000400000000000000" pitchFamily="2" charset="-78"/>
            </a:endParaRPr>
          </a:p>
        </p:txBody>
      </p:sp>
      <p:sp>
        <p:nvSpPr>
          <p:cNvPr id="31" name="TextBox 30">
            <a:extLst>
              <a:ext uri="{FF2B5EF4-FFF2-40B4-BE49-F238E27FC236}">
                <a16:creationId xmlns:a16="http://schemas.microsoft.com/office/drawing/2014/main" id="{0ADAC6A1-F655-3F3E-4EC2-7B14D3696461}"/>
              </a:ext>
            </a:extLst>
          </p:cNvPr>
          <p:cNvSpPr txBox="1"/>
          <p:nvPr/>
        </p:nvSpPr>
        <p:spPr>
          <a:xfrm>
            <a:off x="3518223" y="5876164"/>
            <a:ext cx="2774521" cy="1200329"/>
          </a:xfrm>
          <a:prstGeom prst="rect">
            <a:avLst/>
          </a:prstGeom>
          <a:noFill/>
        </p:spPr>
        <p:txBody>
          <a:bodyPr wrap="square" rtlCol="0">
            <a:spAutoFit/>
          </a:bodyPr>
          <a:lstStyle/>
          <a:p>
            <a:pPr algn="ctr"/>
            <a:r>
              <a:rPr lang="fa-IR" b="1"/>
              <a:t>تجزیه و تحلیل داده ها</a:t>
            </a:r>
          </a:p>
          <a:p>
            <a:pPr algn="ctr"/>
            <a:endParaRPr lang="fa-IR" b="1"/>
          </a:p>
          <a:p>
            <a:pPr algn="ctr"/>
            <a:r>
              <a:rPr lang="en-US" sz="1800">
                <a:solidFill>
                  <a:srgbClr val="3A3630"/>
                </a:solidFill>
                <a:latin typeface="Arial" panose="020B0604020202020204" pitchFamily="34" charset="0"/>
                <a:ea typeface="Source Sans Pro" pitchFamily="34" charset="-122"/>
                <a:cs typeface="B Nazanin" panose="00000400000000000000" pitchFamily="2" charset="-78"/>
              </a:rPr>
              <a:t>استخراج دانش برای تشخیص دقیق و به موقع بیماری ها</a:t>
            </a:r>
            <a:endParaRPr lang="en-US" sz="1800"/>
          </a:p>
        </p:txBody>
      </p:sp>
    </p:spTree>
    <p:extLst>
      <p:ext uri="{BB962C8B-B14F-4D97-AF65-F5344CB8AC3E}">
        <p14:creationId xmlns:p14="http://schemas.microsoft.com/office/powerpoint/2010/main" val="2381089351"/>
      </p:ext>
    </p:extLst>
  </p:cSld>
  <p:clrMapOvr>
    <a:masterClrMapping/>
  </p:clrMapOvr>
  <mc:AlternateContent xmlns:mc="http://schemas.openxmlformats.org/markup-compatibility/2006" xmlns:p14="http://schemas.microsoft.com/office/powerpoint/2010/main">
    <mc:Choice Requires="p14">
      <p:transition spd="slow" p14:dur="2000" advTm="84603"/>
    </mc:Choice>
    <mc:Fallback xmlns="">
      <p:transition spd="slow" advTm="8460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flip="none" rotWithShape="1">
          <a:gsLst>
            <a:gs pos="35000">
              <a:schemeClr val="accent6">
                <a:lumMod val="5000"/>
                <a:lumOff val="95000"/>
              </a:schemeClr>
            </a:gs>
            <a:gs pos="90000">
              <a:schemeClr val="accent6">
                <a:lumMod val="45000"/>
                <a:lumOff val="55000"/>
              </a:schemeClr>
            </a:gs>
            <a:gs pos="1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ext 2"/>
          <p:cNvSpPr/>
          <p:nvPr/>
        </p:nvSpPr>
        <p:spPr>
          <a:xfrm>
            <a:off x="7519185" y="1068366"/>
            <a:ext cx="6290599" cy="572333"/>
          </a:xfrm>
          <a:prstGeom prst="rect">
            <a:avLst/>
          </a:prstGeom>
          <a:noFill/>
          <a:ln/>
        </p:spPr>
        <p:txBody>
          <a:bodyPr wrap="none" rtlCol="0" anchor="t"/>
          <a:lstStyle/>
          <a:p>
            <a:pPr marL="0" indent="0">
              <a:lnSpc>
                <a:spcPts val="4507"/>
              </a:lnSpc>
              <a:buNone/>
            </a:pPr>
            <a:r>
              <a:rPr lang="en-US" sz="4800" b="1" dirty="0">
                <a:gradFill flip="none" rotWithShape="1">
                  <a:gsLst>
                    <a:gs pos="0">
                      <a:schemeClr val="accent6">
                        <a:lumMod val="89000"/>
                      </a:schemeClr>
                    </a:gs>
                    <a:gs pos="23000">
                      <a:schemeClr val="accent6">
                        <a:lumMod val="89000"/>
                      </a:schemeClr>
                    </a:gs>
                    <a:gs pos="71000">
                      <a:schemeClr val="accent6">
                        <a:lumMod val="70000"/>
                      </a:schemeClr>
                    </a:gs>
                  </a:gsLst>
                  <a:path path="circle">
                    <a:fillToRect l="50000" t="50000" r="50000" b="50000"/>
                  </a:path>
                  <a:tileRect/>
                </a:gradFill>
                <a:latin typeface="Arial" panose="020B0604020202020204" pitchFamily="34" charset="0"/>
                <a:ea typeface="Lora" pitchFamily="34" charset="-122"/>
                <a:cs typeface="B Nazanin" panose="00000400000000000000" pitchFamily="2" charset="-78"/>
              </a:rPr>
              <a:t>بهینه سازی مصرف آب و کود</a:t>
            </a:r>
            <a:endParaRPr lang="en-US" sz="4800" b="1" dirty="0">
              <a:gradFill flip="none" rotWithShape="1">
                <a:gsLst>
                  <a:gs pos="0">
                    <a:schemeClr val="accent6">
                      <a:lumMod val="89000"/>
                    </a:schemeClr>
                  </a:gs>
                  <a:gs pos="23000">
                    <a:schemeClr val="accent6">
                      <a:lumMod val="89000"/>
                    </a:schemeClr>
                  </a:gs>
                  <a:gs pos="71000">
                    <a:schemeClr val="accent6">
                      <a:lumMod val="70000"/>
                    </a:schemeClr>
                  </a:gs>
                </a:gsLst>
                <a:path path="circle">
                  <a:fillToRect l="50000" t="50000" r="50000" b="50000"/>
                </a:path>
                <a:tileRect/>
              </a:gradFill>
            </a:endParaRPr>
          </a:p>
        </p:txBody>
      </p:sp>
      <p:sp>
        <p:nvSpPr>
          <p:cNvPr id="6" name="Shape 3"/>
          <p:cNvSpPr/>
          <p:nvPr/>
        </p:nvSpPr>
        <p:spPr>
          <a:xfrm>
            <a:off x="13196974" y="2715508"/>
            <a:ext cx="24289" cy="3863697"/>
          </a:xfrm>
          <a:prstGeom prst="rect">
            <a:avLst/>
          </a:prstGeom>
          <a:solidFill>
            <a:srgbClr val="38512F"/>
          </a:solidFill>
          <a:ln/>
        </p:spPr>
      </p:sp>
      <p:sp>
        <p:nvSpPr>
          <p:cNvPr id="7" name="Shape 4"/>
          <p:cNvSpPr/>
          <p:nvPr/>
        </p:nvSpPr>
        <p:spPr>
          <a:xfrm>
            <a:off x="12321210" y="2915125"/>
            <a:ext cx="681157" cy="24289"/>
          </a:xfrm>
          <a:prstGeom prst="rect">
            <a:avLst/>
          </a:prstGeom>
          <a:solidFill>
            <a:srgbClr val="38512F"/>
          </a:solidFill>
          <a:ln/>
        </p:spPr>
      </p:sp>
      <p:sp>
        <p:nvSpPr>
          <p:cNvPr id="8" name="Shape 5"/>
          <p:cNvSpPr/>
          <p:nvPr/>
        </p:nvSpPr>
        <p:spPr>
          <a:xfrm>
            <a:off x="13016326" y="2696526"/>
            <a:ext cx="437793" cy="437793"/>
          </a:xfrm>
          <a:prstGeom prst="roundRect">
            <a:avLst>
              <a:gd name="adj" fmla="val 13337"/>
            </a:avLst>
          </a:prstGeom>
          <a:solidFill>
            <a:srgbClr val="F6E9D5"/>
          </a:solidFill>
          <a:ln/>
        </p:spPr>
      </p:sp>
      <p:sp>
        <p:nvSpPr>
          <p:cNvPr id="9" name="Text 6"/>
          <p:cNvSpPr/>
          <p:nvPr/>
        </p:nvSpPr>
        <p:spPr>
          <a:xfrm>
            <a:off x="13159111" y="2694717"/>
            <a:ext cx="100013" cy="343495"/>
          </a:xfrm>
          <a:prstGeom prst="rect">
            <a:avLst/>
          </a:prstGeom>
          <a:noFill/>
          <a:ln/>
        </p:spPr>
        <p:txBody>
          <a:bodyPr wrap="none" rtlCol="0" anchor="t"/>
          <a:lstStyle/>
          <a:p>
            <a:pPr marL="0" indent="0" algn="ctr">
              <a:lnSpc>
                <a:spcPts val="2704"/>
              </a:lnSpc>
              <a:buNone/>
            </a:pPr>
            <a:r>
              <a:rPr lang="en-US" sz="2164" dirty="0">
                <a:solidFill>
                  <a:srgbClr val="38512F"/>
                </a:solidFill>
                <a:latin typeface="Arial" panose="020B0604020202020204" pitchFamily="34" charset="0"/>
                <a:ea typeface="Lora" pitchFamily="34" charset="-122"/>
                <a:cs typeface="B Nazanin" panose="00000400000000000000" pitchFamily="2" charset="-78"/>
              </a:rPr>
              <a:t>1</a:t>
            </a:r>
            <a:endParaRPr lang="en-US" sz="2164" dirty="0"/>
          </a:p>
        </p:txBody>
      </p:sp>
      <p:sp>
        <p:nvSpPr>
          <p:cNvPr id="10" name="Text 7"/>
          <p:cNvSpPr/>
          <p:nvPr/>
        </p:nvSpPr>
        <p:spPr>
          <a:xfrm>
            <a:off x="10058883" y="2723410"/>
            <a:ext cx="2289691" cy="286107"/>
          </a:xfrm>
          <a:prstGeom prst="rect">
            <a:avLst/>
          </a:prstGeom>
          <a:noFill/>
          <a:ln/>
        </p:spPr>
        <p:txBody>
          <a:bodyPr wrap="none" rtlCol="0" anchor="t"/>
          <a:lstStyle/>
          <a:p>
            <a:pPr marL="0" indent="0" algn="r">
              <a:lnSpc>
                <a:spcPts val="2254"/>
              </a:lnSpc>
              <a:buNone/>
            </a:pPr>
            <a:r>
              <a:rPr lang="en-US" sz="2800" b="1" dirty="0">
                <a:solidFill>
                  <a:srgbClr val="38512F"/>
                </a:solidFill>
                <a:latin typeface="Arial" panose="020B0604020202020204" pitchFamily="34" charset="0"/>
                <a:ea typeface="Lora" pitchFamily="34" charset="-122"/>
                <a:cs typeface="B Nazanin" panose="00000400000000000000" pitchFamily="2" charset="-78"/>
              </a:rPr>
              <a:t>حسگرهای هوشمند</a:t>
            </a:r>
            <a:endParaRPr lang="en-US" sz="2800" b="1" dirty="0"/>
          </a:p>
        </p:txBody>
      </p:sp>
      <p:sp>
        <p:nvSpPr>
          <p:cNvPr id="11" name="Text 8"/>
          <p:cNvSpPr/>
          <p:nvPr/>
        </p:nvSpPr>
        <p:spPr>
          <a:xfrm>
            <a:off x="7014014" y="3254432"/>
            <a:ext cx="5271355" cy="583883"/>
          </a:xfrm>
          <a:prstGeom prst="rect">
            <a:avLst/>
          </a:prstGeom>
          <a:noFill/>
          <a:ln/>
        </p:spPr>
        <p:txBody>
          <a:bodyPr wrap="square" rtlCol="0" anchor="t"/>
          <a:lstStyle/>
          <a:p>
            <a:pPr marL="0" indent="0" algn="justLow" rtl="1">
              <a:lnSpc>
                <a:spcPts val="2299"/>
              </a:lnSpc>
              <a:buNone/>
            </a:pPr>
            <a:r>
              <a:rPr lang="en-US" sz="1600" b="1" dirty="0">
                <a:solidFill>
                  <a:srgbClr val="3A3630"/>
                </a:solidFill>
                <a:latin typeface="Arial" panose="020B0604020202020204" pitchFamily="34" charset="0"/>
                <a:ea typeface="Source Sans Pro" pitchFamily="34" charset="-122"/>
                <a:cs typeface="B Nazanin" panose="00000400000000000000" pitchFamily="2" charset="-78"/>
              </a:rPr>
              <a:t>استفاده از حسگرهای پیشرفته برای نظارت دقیق بر میزان آب و مواد مغذی در خاک.</a:t>
            </a:r>
            <a:endParaRPr lang="en-US" sz="1600" b="1" dirty="0"/>
          </a:p>
        </p:txBody>
      </p:sp>
      <p:sp>
        <p:nvSpPr>
          <p:cNvPr id="12" name="Shape 9"/>
          <p:cNvSpPr/>
          <p:nvPr/>
        </p:nvSpPr>
        <p:spPr>
          <a:xfrm>
            <a:off x="12335168" y="4285864"/>
            <a:ext cx="681157" cy="24289"/>
          </a:xfrm>
          <a:prstGeom prst="rect">
            <a:avLst/>
          </a:prstGeom>
          <a:solidFill>
            <a:srgbClr val="38512F"/>
          </a:solidFill>
          <a:ln/>
        </p:spPr>
      </p:sp>
      <p:sp>
        <p:nvSpPr>
          <p:cNvPr id="13" name="Shape 10"/>
          <p:cNvSpPr/>
          <p:nvPr/>
        </p:nvSpPr>
        <p:spPr>
          <a:xfrm>
            <a:off x="13002366" y="4045057"/>
            <a:ext cx="437793" cy="437793"/>
          </a:xfrm>
          <a:prstGeom prst="roundRect">
            <a:avLst>
              <a:gd name="adj" fmla="val 13337"/>
            </a:avLst>
          </a:prstGeom>
          <a:solidFill>
            <a:srgbClr val="F6E9D5"/>
          </a:solidFill>
          <a:ln/>
        </p:spPr>
      </p:sp>
      <p:sp>
        <p:nvSpPr>
          <p:cNvPr id="14" name="Text 11"/>
          <p:cNvSpPr/>
          <p:nvPr/>
        </p:nvSpPr>
        <p:spPr>
          <a:xfrm>
            <a:off x="13147504" y="4076785"/>
            <a:ext cx="147518" cy="343495"/>
          </a:xfrm>
          <a:prstGeom prst="rect">
            <a:avLst/>
          </a:prstGeom>
          <a:noFill/>
          <a:ln/>
        </p:spPr>
        <p:txBody>
          <a:bodyPr wrap="none" rtlCol="0" anchor="t"/>
          <a:lstStyle/>
          <a:p>
            <a:pPr marL="0" indent="0" algn="ctr">
              <a:lnSpc>
                <a:spcPts val="2704"/>
              </a:lnSpc>
              <a:buNone/>
            </a:pPr>
            <a:r>
              <a:rPr lang="en-US" sz="2164" dirty="0">
                <a:solidFill>
                  <a:srgbClr val="38512F"/>
                </a:solidFill>
                <a:latin typeface="Arial" panose="020B0604020202020204" pitchFamily="34" charset="0"/>
                <a:ea typeface="Lora" pitchFamily="34" charset="-122"/>
                <a:cs typeface="B Nazanin" panose="00000400000000000000" pitchFamily="2" charset="-78"/>
              </a:rPr>
              <a:t>2</a:t>
            </a:r>
            <a:endParaRPr lang="en-US" sz="2164" dirty="0"/>
          </a:p>
        </p:txBody>
      </p:sp>
      <p:sp>
        <p:nvSpPr>
          <p:cNvPr id="15" name="Text 12"/>
          <p:cNvSpPr/>
          <p:nvPr/>
        </p:nvSpPr>
        <p:spPr>
          <a:xfrm>
            <a:off x="9430241" y="4111497"/>
            <a:ext cx="2289691" cy="286107"/>
          </a:xfrm>
          <a:prstGeom prst="rect">
            <a:avLst/>
          </a:prstGeom>
          <a:noFill/>
          <a:ln/>
        </p:spPr>
        <p:txBody>
          <a:bodyPr wrap="none" rtlCol="0" anchor="t"/>
          <a:lstStyle/>
          <a:p>
            <a:pPr marL="0" indent="0" algn="l">
              <a:lnSpc>
                <a:spcPts val="2254"/>
              </a:lnSpc>
              <a:buNone/>
            </a:pPr>
            <a:r>
              <a:rPr lang="en-US" sz="2400" b="1" dirty="0">
                <a:solidFill>
                  <a:srgbClr val="38512F"/>
                </a:solidFill>
                <a:latin typeface="Arial" panose="020B0604020202020204" pitchFamily="34" charset="0"/>
                <a:ea typeface="Lora" pitchFamily="34" charset="-122"/>
                <a:cs typeface="B Nazanin" panose="00000400000000000000" pitchFamily="2" charset="-78"/>
              </a:rPr>
              <a:t>الگوریتم های بهینه سازی</a:t>
            </a:r>
            <a:endParaRPr lang="en-US" sz="2400" b="1" dirty="0"/>
          </a:p>
        </p:txBody>
      </p:sp>
      <p:sp>
        <p:nvSpPr>
          <p:cNvPr id="16" name="Text 13"/>
          <p:cNvSpPr/>
          <p:nvPr/>
        </p:nvSpPr>
        <p:spPr>
          <a:xfrm>
            <a:off x="7054418" y="4535509"/>
            <a:ext cx="5230950" cy="875824"/>
          </a:xfrm>
          <a:prstGeom prst="rect">
            <a:avLst/>
          </a:prstGeom>
          <a:noFill/>
          <a:ln/>
        </p:spPr>
        <p:txBody>
          <a:bodyPr wrap="square" rtlCol="0" anchor="t"/>
          <a:lstStyle/>
          <a:p>
            <a:pPr marL="0" indent="0" algn="justLow" rtl="1">
              <a:lnSpc>
                <a:spcPts val="2299"/>
              </a:lnSpc>
              <a:buNone/>
            </a:pPr>
            <a:r>
              <a:rPr lang="en-US" sz="1600" b="1" dirty="0">
                <a:solidFill>
                  <a:srgbClr val="3A3630"/>
                </a:solidFill>
                <a:latin typeface="Arial" panose="020B0604020202020204" pitchFamily="34" charset="0"/>
                <a:ea typeface="Source Sans Pro" pitchFamily="34" charset="-122"/>
                <a:cs typeface="B Nazanin" panose="00000400000000000000" pitchFamily="2" charset="-78"/>
              </a:rPr>
              <a:t>توسعه الگوریتم های هوش مصنوعی برای تجزیه و تحلیل داده و محاسبه میزان بهینه آب و کود مورد نیاز.</a:t>
            </a:r>
            <a:endParaRPr lang="en-US" sz="1600" b="1" dirty="0"/>
          </a:p>
        </p:txBody>
      </p:sp>
      <p:sp>
        <p:nvSpPr>
          <p:cNvPr id="17" name="Shape 14"/>
          <p:cNvSpPr/>
          <p:nvPr/>
        </p:nvSpPr>
        <p:spPr>
          <a:xfrm>
            <a:off x="12335169" y="5700631"/>
            <a:ext cx="681157" cy="24289"/>
          </a:xfrm>
          <a:prstGeom prst="rect">
            <a:avLst/>
          </a:prstGeom>
          <a:solidFill>
            <a:srgbClr val="38512F"/>
          </a:solidFill>
          <a:ln/>
        </p:spPr>
      </p:sp>
      <p:sp>
        <p:nvSpPr>
          <p:cNvPr id="18" name="Shape 15"/>
          <p:cNvSpPr/>
          <p:nvPr/>
        </p:nvSpPr>
        <p:spPr>
          <a:xfrm>
            <a:off x="12989624" y="5430935"/>
            <a:ext cx="437793" cy="437793"/>
          </a:xfrm>
          <a:prstGeom prst="roundRect">
            <a:avLst>
              <a:gd name="adj" fmla="val 13337"/>
            </a:avLst>
          </a:prstGeom>
          <a:solidFill>
            <a:srgbClr val="F6E9D5"/>
          </a:solidFill>
          <a:ln/>
        </p:spPr>
      </p:sp>
      <p:sp>
        <p:nvSpPr>
          <p:cNvPr id="19" name="Text 16"/>
          <p:cNvSpPr/>
          <p:nvPr/>
        </p:nvSpPr>
        <p:spPr>
          <a:xfrm>
            <a:off x="13144706" y="5428254"/>
            <a:ext cx="153114" cy="343495"/>
          </a:xfrm>
          <a:prstGeom prst="rect">
            <a:avLst/>
          </a:prstGeom>
          <a:noFill/>
          <a:ln/>
        </p:spPr>
        <p:txBody>
          <a:bodyPr wrap="none" rtlCol="0" anchor="t"/>
          <a:lstStyle/>
          <a:p>
            <a:pPr marL="0" indent="0" algn="ctr">
              <a:lnSpc>
                <a:spcPts val="2704"/>
              </a:lnSpc>
              <a:buNone/>
            </a:pPr>
            <a:r>
              <a:rPr lang="en-US" sz="2164" dirty="0">
                <a:solidFill>
                  <a:srgbClr val="38512F"/>
                </a:solidFill>
                <a:latin typeface="Arial" panose="020B0604020202020204" pitchFamily="34" charset="0"/>
                <a:ea typeface="Lora" pitchFamily="34" charset="-122"/>
                <a:cs typeface="B Nazanin" panose="00000400000000000000" pitchFamily="2" charset="-78"/>
              </a:rPr>
              <a:t>3</a:t>
            </a:r>
            <a:endParaRPr lang="en-US" sz="2164" dirty="0"/>
          </a:p>
        </p:txBody>
      </p:sp>
      <p:sp>
        <p:nvSpPr>
          <p:cNvPr id="20" name="Text 17"/>
          <p:cNvSpPr/>
          <p:nvPr/>
        </p:nvSpPr>
        <p:spPr>
          <a:xfrm>
            <a:off x="10118142" y="5499585"/>
            <a:ext cx="2289691" cy="286107"/>
          </a:xfrm>
          <a:prstGeom prst="rect">
            <a:avLst/>
          </a:prstGeom>
          <a:noFill/>
          <a:ln/>
        </p:spPr>
        <p:txBody>
          <a:bodyPr wrap="none" rtlCol="0" anchor="t"/>
          <a:lstStyle/>
          <a:p>
            <a:pPr marL="0" indent="0" algn="r">
              <a:lnSpc>
                <a:spcPts val="2254"/>
              </a:lnSpc>
              <a:buNone/>
            </a:pPr>
            <a:r>
              <a:rPr lang="en-US" sz="2400" b="1" dirty="0">
                <a:solidFill>
                  <a:srgbClr val="38512F"/>
                </a:solidFill>
                <a:latin typeface="Arial" panose="020B0604020202020204" pitchFamily="34" charset="0"/>
                <a:ea typeface="Lora" pitchFamily="34" charset="-122"/>
                <a:cs typeface="B Nazanin" panose="00000400000000000000" pitchFamily="2" charset="-78"/>
              </a:rPr>
              <a:t>کاهش اتلاف منابع</a:t>
            </a:r>
            <a:endParaRPr lang="en-US" sz="2400" b="1" dirty="0"/>
          </a:p>
        </p:txBody>
      </p:sp>
      <p:sp>
        <p:nvSpPr>
          <p:cNvPr id="21" name="Text 18"/>
          <p:cNvSpPr/>
          <p:nvPr/>
        </p:nvSpPr>
        <p:spPr>
          <a:xfrm>
            <a:off x="7078707" y="5912797"/>
            <a:ext cx="5329127" cy="1167765"/>
          </a:xfrm>
          <a:prstGeom prst="rect">
            <a:avLst/>
          </a:prstGeom>
          <a:noFill/>
          <a:ln/>
        </p:spPr>
        <p:txBody>
          <a:bodyPr wrap="square" rtlCol="0" anchor="t"/>
          <a:lstStyle/>
          <a:p>
            <a:pPr marL="0" indent="0" algn="justLow" rtl="1">
              <a:lnSpc>
                <a:spcPts val="2299"/>
              </a:lnSpc>
              <a:buNone/>
            </a:pPr>
            <a:r>
              <a:rPr lang="en-US" sz="1532" b="1" dirty="0">
                <a:solidFill>
                  <a:srgbClr val="3A3630"/>
                </a:solidFill>
                <a:latin typeface="Arial" panose="020B0604020202020204" pitchFamily="34" charset="0"/>
                <a:ea typeface="Source Sans Pro" pitchFamily="34" charset="-122"/>
                <a:cs typeface="B Nazanin" panose="00000400000000000000" pitchFamily="2" charset="-78"/>
              </a:rPr>
              <a:t>به کارگیری این فناوری به کشاورزان کمک می کند تا از مصرف بی‌رویه آب و کودهای شیمیایی جلوگیری کنند و منابع را به طور بهینه مدیریت نمایند.</a:t>
            </a:r>
            <a:endParaRPr lang="en-US" sz="1532" b="1" dirty="0"/>
          </a:p>
        </p:txBody>
      </p:sp>
      <p:pic>
        <p:nvPicPr>
          <p:cNvPr id="4" name="Picture 3">
            <a:extLst>
              <a:ext uri="{FF2B5EF4-FFF2-40B4-BE49-F238E27FC236}">
                <a16:creationId xmlns:a16="http://schemas.microsoft.com/office/drawing/2014/main" id="{C8967523-0E41-33C7-18AC-7EB719DF1C42}"/>
              </a:ext>
            </a:extLst>
          </p:cNvPr>
          <p:cNvPicPr>
            <a:picLocks noChangeAspect="1"/>
          </p:cNvPicPr>
          <p:nvPr/>
        </p:nvPicPr>
        <p:blipFill>
          <a:blip r:embed="rId3"/>
          <a:stretch>
            <a:fillRect/>
          </a:stretch>
        </p:blipFill>
        <p:spPr>
          <a:xfrm>
            <a:off x="0" y="0"/>
            <a:ext cx="6845851"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981"/>
    </mc:Choice>
    <mc:Fallback xmlns="">
      <p:transition spd="slow" advTm="2098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3">
    <p:bg>
      <p:bgPr>
        <a:gradFill flip="none" rotWithShape="1">
          <a:gsLst>
            <a:gs pos="0">
              <a:schemeClr val="accent5">
                <a:lumMod val="5000"/>
                <a:lumOff val="95000"/>
              </a:schemeClr>
            </a:gs>
            <a:gs pos="88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Shape 1"/>
          <p:cNvSpPr/>
          <p:nvPr/>
        </p:nvSpPr>
        <p:spPr>
          <a:xfrm>
            <a:off x="1502888" y="0"/>
            <a:ext cx="14630400" cy="8229600"/>
          </a:xfrm>
          <a:prstGeom prst="rect">
            <a:avLst/>
          </a:prstGeom>
          <a:noFill/>
          <a:ln/>
        </p:spPr>
        <p:txBody>
          <a:bodyPr/>
          <a:lstStyle/>
          <a:p>
            <a:endParaRPr lang="en-US"/>
          </a:p>
        </p:txBody>
      </p:sp>
      <p:sp>
        <p:nvSpPr>
          <p:cNvPr id="4" name="Text 2"/>
          <p:cNvSpPr/>
          <p:nvPr/>
        </p:nvSpPr>
        <p:spPr>
          <a:xfrm>
            <a:off x="7381215" y="539442"/>
            <a:ext cx="6009203" cy="653415"/>
          </a:xfrm>
          <a:prstGeom prst="rect">
            <a:avLst/>
          </a:prstGeom>
          <a:noFill/>
          <a:ln/>
        </p:spPr>
        <p:txBody>
          <a:bodyPr wrap="none" rtlCol="0" anchor="t"/>
          <a:lstStyle/>
          <a:p>
            <a:pPr marL="0" indent="0">
              <a:lnSpc>
                <a:spcPts val="5146"/>
              </a:lnSpc>
              <a:buNone/>
            </a:pPr>
            <a:r>
              <a:rPr lang="en-US" sz="4400" b="1" dirty="0">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atin typeface="Arial" panose="020B0604020202020204" pitchFamily="34" charset="0"/>
                <a:ea typeface="Lora" pitchFamily="34" charset="-122"/>
                <a:cs typeface="B Nazanin" panose="00000400000000000000" pitchFamily="2" charset="-78"/>
              </a:rPr>
              <a:t>پیش بینی شرایط آب و هوایی</a:t>
            </a:r>
            <a:endParaRPr lang="en-US" sz="4400" b="1" dirty="0">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ndParaRPr>
          </a:p>
        </p:txBody>
      </p:sp>
      <p:sp>
        <p:nvSpPr>
          <p:cNvPr id="5" name="Shape 3"/>
          <p:cNvSpPr/>
          <p:nvPr/>
        </p:nvSpPr>
        <p:spPr>
          <a:xfrm>
            <a:off x="13638789" y="1867638"/>
            <a:ext cx="586760" cy="1189494"/>
          </a:xfrm>
          <a:prstGeom prst="roundRect">
            <a:avLst>
              <a:gd name="adj" fmla="val 5386"/>
            </a:avLst>
          </a:prstGeom>
          <a:solidFill>
            <a:schemeClr val="accent4">
              <a:lumMod val="20000"/>
              <a:lumOff val="80000"/>
            </a:schemeClr>
          </a:solidFill>
          <a:ln/>
        </p:spPr>
      </p:sp>
      <p:sp>
        <p:nvSpPr>
          <p:cNvPr id="6" name="Text 4"/>
          <p:cNvSpPr/>
          <p:nvPr/>
        </p:nvSpPr>
        <p:spPr>
          <a:xfrm>
            <a:off x="13898009" y="2178129"/>
            <a:ext cx="101084" cy="416600"/>
          </a:xfrm>
          <a:prstGeom prst="rect">
            <a:avLst/>
          </a:prstGeom>
          <a:noFill/>
          <a:ln/>
        </p:spPr>
        <p:txBody>
          <a:bodyPr wrap="none" rtlCol="0" anchor="t"/>
          <a:lstStyle/>
          <a:p>
            <a:pPr marL="0" indent="0" algn="ctr">
              <a:lnSpc>
                <a:spcPts val="3281"/>
              </a:lnSpc>
              <a:buNone/>
            </a:pPr>
            <a:r>
              <a:rPr lang="en-US" sz="2187" dirty="0">
                <a:solidFill>
                  <a:srgbClr val="38512F"/>
                </a:solidFill>
                <a:latin typeface="Arial" panose="020B0604020202020204" pitchFamily="34" charset="0"/>
                <a:ea typeface="Lora" pitchFamily="34" charset="-122"/>
                <a:cs typeface="B Nazanin" panose="00000400000000000000" pitchFamily="2" charset="-78"/>
              </a:rPr>
              <a:t>1</a:t>
            </a:r>
            <a:endParaRPr lang="en-US" sz="2187" dirty="0"/>
          </a:p>
        </p:txBody>
      </p:sp>
      <p:sp>
        <p:nvSpPr>
          <p:cNvPr id="7" name="Text 5"/>
          <p:cNvSpPr/>
          <p:nvPr/>
        </p:nvSpPr>
        <p:spPr>
          <a:xfrm>
            <a:off x="11283992" y="1922346"/>
            <a:ext cx="2614017" cy="326827"/>
          </a:xfrm>
          <a:prstGeom prst="rect">
            <a:avLst/>
          </a:prstGeom>
          <a:noFill/>
          <a:ln/>
        </p:spPr>
        <p:txBody>
          <a:bodyPr wrap="none" rtlCol="0" anchor="t"/>
          <a:lstStyle/>
          <a:p>
            <a:pPr marL="0" indent="0" algn="l">
              <a:lnSpc>
                <a:spcPts val="2573"/>
              </a:lnSpc>
              <a:buNone/>
            </a:pPr>
            <a:r>
              <a:rPr lang="en-US" b="1" dirty="0">
                <a:solidFill>
                  <a:srgbClr val="38512F"/>
                </a:solidFill>
                <a:latin typeface="Arial" panose="020B0604020202020204" pitchFamily="34" charset="0"/>
                <a:ea typeface="Lora" pitchFamily="34" charset="-122"/>
                <a:cs typeface="B Nazanin" panose="00000400000000000000" pitchFamily="2" charset="-78"/>
              </a:rPr>
              <a:t>تحلیل داده‌های ماهواره‌ای</a:t>
            </a:r>
            <a:endParaRPr lang="en-US" b="1" dirty="0"/>
          </a:p>
        </p:txBody>
      </p:sp>
      <p:sp>
        <p:nvSpPr>
          <p:cNvPr id="8" name="Text 6"/>
          <p:cNvSpPr/>
          <p:nvPr/>
        </p:nvSpPr>
        <p:spPr>
          <a:xfrm>
            <a:off x="8599301" y="2385715"/>
            <a:ext cx="5169098" cy="333256"/>
          </a:xfrm>
          <a:prstGeom prst="rect">
            <a:avLst/>
          </a:prstGeom>
          <a:noFill/>
          <a:ln/>
        </p:spPr>
        <p:txBody>
          <a:bodyPr wrap="none" rtlCol="0" anchor="t"/>
          <a:lstStyle/>
          <a:p>
            <a:pPr marL="0" indent="0" algn="l">
              <a:lnSpc>
                <a:spcPts val="2624"/>
              </a:lnSpc>
              <a:buNone/>
            </a:pPr>
            <a:r>
              <a:rPr lang="en-US" sz="1750" dirty="0">
                <a:solidFill>
                  <a:srgbClr val="3A3630"/>
                </a:solidFill>
                <a:latin typeface="Arial" panose="020B0604020202020204" pitchFamily="34" charset="0"/>
                <a:ea typeface="Source Sans Pro" pitchFamily="34" charset="-122"/>
                <a:cs typeface="B Nazanin" panose="00000400000000000000" pitchFamily="2" charset="-78"/>
              </a:rPr>
              <a:t>استفاده از تصاویر ماهواره‌ای برای بررسی الگوهای آب و هوایی</a:t>
            </a:r>
            <a:endParaRPr lang="en-US" sz="1750" dirty="0"/>
          </a:p>
        </p:txBody>
      </p:sp>
      <p:sp>
        <p:nvSpPr>
          <p:cNvPr id="9" name="Shape 7"/>
          <p:cNvSpPr/>
          <p:nvPr/>
        </p:nvSpPr>
        <p:spPr>
          <a:xfrm>
            <a:off x="5617926" y="3097247"/>
            <a:ext cx="8055769" cy="45735"/>
          </a:xfrm>
          <a:prstGeom prst="rect">
            <a:avLst/>
          </a:prstGeom>
          <a:solidFill>
            <a:srgbClr val="38512F"/>
          </a:solidFill>
          <a:ln/>
        </p:spPr>
      </p:sp>
      <p:sp>
        <p:nvSpPr>
          <p:cNvPr id="10" name="Shape 8"/>
          <p:cNvSpPr/>
          <p:nvPr/>
        </p:nvSpPr>
        <p:spPr>
          <a:xfrm>
            <a:off x="13086935" y="3232813"/>
            <a:ext cx="586760" cy="1189494"/>
          </a:xfrm>
          <a:prstGeom prst="roundRect">
            <a:avLst>
              <a:gd name="adj" fmla="val 5386"/>
            </a:avLst>
          </a:prstGeom>
          <a:solidFill>
            <a:schemeClr val="accent6">
              <a:lumMod val="20000"/>
              <a:lumOff val="80000"/>
            </a:schemeClr>
          </a:solidFill>
          <a:ln/>
        </p:spPr>
      </p:sp>
      <p:sp>
        <p:nvSpPr>
          <p:cNvPr id="11" name="Text 9"/>
          <p:cNvSpPr/>
          <p:nvPr/>
        </p:nvSpPr>
        <p:spPr>
          <a:xfrm>
            <a:off x="13274614" y="3512998"/>
            <a:ext cx="149185" cy="416600"/>
          </a:xfrm>
          <a:prstGeom prst="rect">
            <a:avLst/>
          </a:prstGeom>
          <a:noFill/>
          <a:ln/>
        </p:spPr>
        <p:txBody>
          <a:bodyPr wrap="none" rtlCol="0" anchor="t"/>
          <a:lstStyle/>
          <a:p>
            <a:pPr marL="0" indent="0" algn="ctr">
              <a:lnSpc>
                <a:spcPts val="3281"/>
              </a:lnSpc>
              <a:buNone/>
            </a:pPr>
            <a:r>
              <a:rPr lang="en-US" sz="2187" dirty="0">
                <a:solidFill>
                  <a:srgbClr val="38512F"/>
                </a:solidFill>
                <a:latin typeface="Arial" panose="020B0604020202020204" pitchFamily="34" charset="0"/>
                <a:ea typeface="Lora" pitchFamily="34" charset="-122"/>
                <a:cs typeface="B Nazanin" panose="00000400000000000000" pitchFamily="2" charset="-78"/>
              </a:rPr>
              <a:t>2</a:t>
            </a:r>
            <a:endParaRPr lang="en-US" sz="2187" dirty="0"/>
          </a:p>
        </p:txBody>
      </p:sp>
      <p:sp>
        <p:nvSpPr>
          <p:cNvPr id="12" name="Text 10"/>
          <p:cNvSpPr/>
          <p:nvPr/>
        </p:nvSpPr>
        <p:spPr>
          <a:xfrm>
            <a:off x="10776401" y="3320790"/>
            <a:ext cx="2614017" cy="326827"/>
          </a:xfrm>
          <a:prstGeom prst="rect">
            <a:avLst/>
          </a:prstGeom>
          <a:noFill/>
          <a:ln/>
        </p:spPr>
        <p:txBody>
          <a:bodyPr wrap="none" rtlCol="0" anchor="t"/>
          <a:lstStyle/>
          <a:p>
            <a:pPr marL="0" indent="0" algn="l">
              <a:lnSpc>
                <a:spcPts val="2573"/>
              </a:lnSpc>
              <a:buNone/>
            </a:pPr>
            <a:r>
              <a:rPr lang="en-US" b="1" dirty="0">
                <a:solidFill>
                  <a:srgbClr val="38512F"/>
                </a:solidFill>
                <a:latin typeface="Arial" panose="020B0604020202020204" pitchFamily="34" charset="0"/>
                <a:ea typeface="Lora" pitchFamily="34" charset="-122"/>
                <a:cs typeface="B Nazanin" panose="00000400000000000000" pitchFamily="2" charset="-78"/>
              </a:rPr>
              <a:t>مدل‌سازی هواشناسی</a:t>
            </a:r>
            <a:endParaRPr lang="en-US" b="1" dirty="0"/>
          </a:p>
        </p:txBody>
      </p:sp>
      <p:sp>
        <p:nvSpPr>
          <p:cNvPr id="13" name="Text 11"/>
          <p:cNvSpPr/>
          <p:nvPr/>
        </p:nvSpPr>
        <p:spPr>
          <a:xfrm>
            <a:off x="8673320" y="3782608"/>
            <a:ext cx="4095512" cy="333256"/>
          </a:xfrm>
          <a:prstGeom prst="rect">
            <a:avLst/>
          </a:prstGeom>
          <a:noFill/>
          <a:ln/>
        </p:spPr>
        <p:txBody>
          <a:bodyPr wrap="none" rtlCol="0" anchor="t"/>
          <a:lstStyle/>
          <a:p>
            <a:pPr marL="0" indent="0" algn="l">
              <a:lnSpc>
                <a:spcPts val="2624"/>
              </a:lnSpc>
              <a:buNone/>
            </a:pPr>
            <a:r>
              <a:rPr lang="en-US" sz="1750" dirty="0">
                <a:solidFill>
                  <a:srgbClr val="3A3630"/>
                </a:solidFill>
                <a:latin typeface="Arial" panose="020B0604020202020204" pitchFamily="34" charset="0"/>
                <a:ea typeface="Source Sans Pro" pitchFamily="34" charset="-122"/>
                <a:cs typeface="B Nazanin" panose="00000400000000000000" pitchFamily="2" charset="-78"/>
              </a:rPr>
              <a:t>توسعه مدل‌های پیشرفته برای پیش‌بینی دقیق تر</a:t>
            </a:r>
            <a:endParaRPr lang="en-US" sz="1750" dirty="0"/>
          </a:p>
        </p:txBody>
      </p:sp>
      <p:sp>
        <p:nvSpPr>
          <p:cNvPr id="14" name="Shape 12"/>
          <p:cNvSpPr/>
          <p:nvPr/>
        </p:nvSpPr>
        <p:spPr>
          <a:xfrm>
            <a:off x="5652277" y="4468862"/>
            <a:ext cx="7469009" cy="45719"/>
          </a:xfrm>
          <a:prstGeom prst="rect">
            <a:avLst/>
          </a:prstGeom>
          <a:solidFill>
            <a:srgbClr val="38512F"/>
          </a:solidFill>
          <a:ln/>
        </p:spPr>
      </p:sp>
      <p:sp>
        <p:nvSpPr>
          <p:cNvPr id="15" name="Shape 13"/>
          <p:cNvSpPr/>
          <p:nvPr/>
        </p:nvSpPr>
        <p:spPr>
          <a:xfrm>
            <a:off x="12500175" y="4591803"/>
            <a:ext cx="586760" cy="1189494"/>
          </a:xfrm>
          <a:prstGeom prst="roundRect">
            <a:avLst>
              <a:gd name="adj" fmla="val 4243"/>
            </a:avLst>
          </a:prstGeom>
          <a:solidFill>
            <a:schemeClr val="accent6">
              <a:lumMod val="40000"/>
              <a:lumOff val="60000"/>
            </a:schemeClr>
          </a:solidFill>
          <a:ln/>
        </p:spPr>
        <p:txBody>
          <a:bodyPr/>
          <a:lstStyle/>
          <a:p>
            <a:endParaRPr lang="en-US"/>
          </a:p>
        </p:txBody>
      </p:sp>
      <p:sp>
        <p:nvSpPr>
          <p:cNvPr id="16" name="Text 14"/>
          <p:cNvSpPr/>
          <p:nvPr/>
        </p:nvSpPr>
        <p:spPr>
          <a:xfrm>
            <a:off x="12716224" y="4856127"/>
            <a:ext cx="154662" cy="416600"/>
          </a:xfrm>
          <a:prstGeom prst="rect">
            <a:avLst/>
          </a:prstGeom>
          <a:noFill/>
          <a:ln/>
        </p:spPr>
        <p:txBody>
          <a:bodyPr wrap="none" rtlCol="0" anchor="t"/>
          <a:lstStyle/>
          <a:p>
            <a:pPr marL="0" indent="0" algn="ctr">
              <a:lnSpc>
                <a:spcPts val="3281"/>
              </a:lnSpc>
              <a:buNone/>
            </a:pPr>
            <a:r>
              <a:rPr lang="en-US" sz="2187" dirty="0">
                <a:solidFill>
                  <a:srgbClr val="38512F"/>
                </a:solidFill>
                <a:latin typeface="Arial" panose="020B0604020202020204" pitchFamily="34" charset="0"/>
                <a:ea typeface="Lora" pitchFamily="34" charset="-122"/>
                <a:cs typeface="B Nazanin" panose="00000400000000000000" pitchFamily="2" charset="-78"/>
              </a:rPr>
              <a:t>3</a:t>
            </a:r>
            <a:endParaRPr lang="en-US" sz="2187" dirty="0"/>
          </a:p>
        </p:txBody>
      </p:sp>
      <p:sp>
        <p:nvSpPr>
          <p:cNvPr id="17" name="Text 15"/>
          <p:cNvSpPr/>
          <p:nvPr/>
        </p:nvSpPr>
        <p:spPr>
          <a:xfrm>
            <a:off x="10541736" y="4623172"/>
            <a:ext cx="2614017" cy="326827"/>
          </a:xfrm>
          <a:prstGeom prst="rect">
            <a:avLst/>
          </a:prstGeom>
          <a:noFill/>
          <a:ln/>
        </p:spPr>
        <p:txBody>
          <a:bodyPr wrap="none" rtlCol="0" anchor="t"/>
          <a:lstStyle/>
          <a:p>
            <a:pPr marL="0" indent="0" algn="l">
              <a:lnSpc>
                <a:spcPts val="2573"/>
              </a:lnSpc>
              <a:buNone/>
            </a:pPr>
            <a:r>
              <a:rPr lang="en-US" b="1" dirty="0">
                <a:solidFill>
                  <a:srgbClr val="38512F"/>
                </a:solidFill>
                <a:latin typeface="Arial" panose="020B0604020202020204" pitchFamily="34" charset="0"/>
                <a:ea typeface="Lora" pitchFamily="34" charset="-122"/>
                <a:cs typeface="B Nazanin" panose="00000400000000000000" pitchFamily="2" charset="-78"/>
              </a:rPr>
              <a:t>تحلیل داده‌های محلی</a:t>
            </a:r>
            <a:endParaRPr lang="en-US" b="1" dirty="0"/>
          </a:p>
        </p:txBody>
      </p:sp>
      <p:sp>
        <p:nvSpPr>
          <p:cNvPr id="18" name="Text 16"/>
          <p:cNvSpPr/>
          <p:nvPr/>
        </p:nvSpPr>
        <p:spPr>
          <a:xfrm>
            <a:off x="7560939" y="5148849"/>
            <a:ext cx="4522470" cy="666512"/>
          </a:xfrm>
          <a:prstGeom prst="rect">
            <a:avLst/>
          </a:prstGeom>
          <a:noFill/>
          <a:ln/>
        </p:spPr>
        <p:txBody>
          <a:bodyPr wrap="square" rtlCol="0" anchor="t"/>
          <a:lstStyle/>
          <a:p>
            <a:pPr marL="0" indent="0" algn="l">
              <a:lnSpc>
                <a:spcPts val="2624"/>
              </a:lnSpc>
              <a:buNone/>
            </a:pPr>
            <a:r>
              <a:rPr lang="en-US" sz="1750" dirty="0">
                <a:solidFill>
                  <a:srgbClr val="3A3630"/>
                </a:solidFill>
                <a:latin typeface="Arial" panose="020B0604020202020204" pitchFamily="34" charset="0"/>
                <a:ea typeface="Source Sans Pro" pitchFamily="34" charset="-122"/>
                <a:cs typeface="B Nazanin" panose="00000400000000000000" pitchFamily="2" charset="-78"/>
              </a:rPr>
              <a:t>ترکیب اطلاعات محلی با داده‌های کلان برای بهبود پیش‌بینی</a:t>
            </a:r>
            <a:endParaRPr lang="en-US" sz="1750" dirty="0"/>
          </a:p>
        </p:txBody>
      </p:sp>
      <p:sp>
        <p:nvSpPr>
          <p:cNvPr id="19" name="Text 17"/>
          <p:cNvSpPr/>
          <p:nvPr/>
        </p:nvSpPr>
        <p:spPr>
          <a:xfrm>
            <a:off x="7297302" y="6302863"/>
            <a:ext cx="7973380" cy="1592652"/>
          </a:xfrm>
          <a:prstGeom prst="rect">
            <a:avLst/>
          </a:prstGeom>
          <a:noFill/>
          <a:ln/>
        </p:spPr>
        <p:txBody>
          <a:bodyPr wrap="square" rtlCol="0" anchor="t"/>
          <a:lstStyle/>
          <a:p>
            <a:pPr marL="0" indent="0" algn="justLow" rtl="1">
              <a:lnSpc>
                <a:spcPts val="2624"/>
              </a:lnSpc>
              <a:buNone/>
            </a:pPr>
            <a:endParaRPr lang="en-US" sz="2000" dirty="0"/>
          </a:p>
        </p:txBody>
      </p:sp>
      <p:pic>
        <p:nvPicPr>
          <p:cNvPr id="20" name="Picture 19">
            <a:extLst>
              <a:ext uri="{FF2B5EF4-FFF2-40B4-BE49-F238E27FC236}">
                <a16:creationId xmlns:a16="http://schemas.microsoft.com/office/drawing/2014/main" id="{F296DA80-00AC-7433-BB2F-E8C24BD2D700}"/>
              </a:ext>
            </a:extLst>
          </p:cNvPr>
          <p:cNvPicPr>
            <a:picLocks noChangeAspect="1"/>
          </p:cNvPicPr>
          <p:nvPr/>
        </p:nvPicPr>
        <p:blipFill>
          <a:blip r:embed="rId3"/>
          <a:stretch>
            <a:fillRect/>
          </a:stretch>
        </p:blipFill>
        <p:spPr>
          <a:xfrm>
            <a:off x="5083964" y="5844586"/>
            <a:ext cx="7468247" cy="48772"/>
          </a:xfrm>
          <a:prstGeom prst="rect">
            <a:avLst/>
          </a:prstGeom>
        </p:spPr>
      </p:pic>
      <p:pic>
        <p:nvPicPr>
          <p:cNvPr id="22" name="Picture 21">
            <a:extLst>
              <a:ext uri="{FF2B5EF4-FFF2-40B4-BE49-F238E27FC236}">
                <a16:creationId xmlns:a16="http://schemas.microsoft.com/office/drawing/2014/main" id="{8F37E2C7-5177-1245-354D-B0A35D0F84EF}"/>
              </a:ext>
            </a:extLst>
          </p:cNvPr>
          <p:cNvPicPr>
            <a:picLocks noChangeAspect="1"/>
          </p:cNvPicPr>
          <p:nvPr/>
        </p:nvPicPr>
        <p:blipFill>
          <a:blip r:embed="rId4"/>
          <a:stretch>
            <a:fillRect/>
          </a:stretch>
        </p:blipFill>
        <p:spPr>
          <a:xfrm>
            <a:off x="-27252" y="1064"/>
            <a:ext cx="7041277"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580"/>
    </mc:Choice>
    <mc:Fallback xmlns="">
      <p:transition spd="slow" advTm="3158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flip="none" rotWithShape="1">
          <a:gsLst>
            <a:gs pos="67000">
              <a:schemeClr val="accent6">
                <a:lumMod val="5000"/>
                <a:lumOff val="95000"/>
              </a:schemeClr>
            </a:gs>
            <a:gs pos="10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ext 2"/>
          <p:cNvSpPr/>
          <p:nvPr/>
        </p:nvSpPr>
        <p:spPr>
          <a:xfrm>
            <a:off x="6387670" y="277256"/>
            <a:ext cx="8242730" cy="653415"/>
          </a:xfrm>
          <a:prstGeom prst="rect">
            <a:avLst/>
          </a:prstGeom>
          <a:gradFill>
            <a:gsLst>
              <a:gs pos="0">
                <a:schemeClr val="accent5">
                  <a:lumMod val="5000"/>
                  <a:lumOff val="95000"/>
                </a:schemeClr>
              </a:gs>
              <a:gs pos="88000">
                <a:schemeClr val="accent5">
                  <a:lumMod val="45000"/>
                  <a:lumOff val="55000"/>
                </a:schemeClr>
              </a:gs>
              <a:gs pos="100000">
                <a:schemeClr val="accent5">
                  <a:lumMod val="30000"/>
                  <a:lumOff val="70000"/>
                </a:schemeClr>
              </a:gs>
            </a:gsLst>
            <a:lin ang="5400000" scaled="1"/>
          </a:gradFill>
          <a:ln/>
        </p:spPr>
        <p:txBody>
          <a:bodyPr wrap="none" rtlCol="0" anchor="t"/>
          <a:lstStyle/>
          <a:p>
            <a:pPr marL="0" indent="0" algn="ctr" rtl="1">
              <a:lnSpc>
                <a:spcPts val="5146"/>
              </a:lnSpc>
              <a:buNone/>
            </a:pPr>
            <a:r>
              <a:rPr lang="en-US" sz="4400" b="1" dirty="0">
                <a:solidFill>
                  <a:srgbClr val="38512F"/>
                </a:solidFill>
                <a:latin typeface="Arial" panose="020B0604020202020204" pitchFamily="34" charset="0"/>
                <a:ea typeface="Lora" pitchFamily="34" charset="-122"/>
                <a:cs typeface="B Nazanin" panose="00000400000000000000" pitchFamily="2" charset="-78"/>
              </a:rPr>
              <a:t>افزایش بهره وری محصولات </a:t>
            </a:r>
            <a:r>
              <a:rPr lang="en-US" sz="4400" b="1" dirty="0">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atin typeface="Arial" panose="020B0604020202020204" pitchFamily="34" charset="0"/>
                <a:ea typeface="Lora" pitchFamily="34" charset="-122"/>
                <a:cs typeface="B Nazanin" panose="00000400000000000000" pitchFamily="2" charset="-78"/>
              </a:rPr>
              <a:t>کشاورزی</a:t>
            </a:r>
            <a:endParaRPr lang="en-US" sz="4400" b="1" dirty="0">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ndParaRPr>
          </a:p>
        </p:txBody>
      </p:sp>
      <p:pic>
        <p:nvPicPr>
          <p:cNvPr id="6" name="Image 1" descr="preencoded.png"/>
          <p:cNvPicPr>
            <a:picLocks noChangeAspect="1"/>
          </p:cNvPicPr>
          <p:nvPr/>
        </p:nvPicPr>
        <p:blipFill>
          <a:blip r:embed="rId3">
            <a:duotone>
              <a:prstClr val="black"/>
              <a:schemeClr val="accent6">
                <a:lumMod val="40000"/>
                <a:lumOff val="60000"/>
                <a:tint val="45000"/>
                <a:satMod val="400000"/>
              </a:schemeClr>
            </a:duotone>
          </a:blip>
          <a:stretch>
            <a:fillRect/>
          </a:stretch>
        </p:blipFill>
        <p:spPr>
          <a:xfrm>
            <a:off x="13587880" y="1411122"/>
            <a:ext cx="833199" cy="1848040"/>
          </a:xfrm>
          <a:prstGeom prst="rect">
            <a:avLst/>
          </a:prstGeom>
        </p:spPr>
      </p:pic>
      <p:sp>
        <p:nvSpPr>
          <p:cNvPr id="7" name="Text 3"/>
          <p:cNvSpPr/>
          <p:nvPr/>
        </p:nvSpPr>
        <p:spPr>
          <a:xfrm>
            <a:off x="10757444" y="1422711"/>
            <a:ext cx="2614017" cy="326827"/>
          </a:xfrm>
          <a:prstGeom prst="rect">
            <a:avLst/>
          </a:prstGeom>
          <a:noFill/>
          <a:ln/>
        </p:spPr>
        <p:txBody>
          <a:bodyPr wrap="none" rtlCol="0" anchor="t"/>
          <a:lstStyle/>
          <a:p>
            <a:pPr marL="0" indent="0" algn="r" rtl="1">
              <a:lnSpc>
                <a:spcPts val="2573"/>
              </a:lnSpc>
              <a:buNone/>
            </a:pPr>
            <a:r>
              <a:rPr lang="en-US" sz="2400" b="1" dirty="0">
                <a:solidFill>
                  <a:schemeClr val="accent6">
                    <a:lumMod val="75000"/>
                  </a:schemeClr>
                </a:solidFill>
                <a:latin typeface="Arial" panose="020B0604020202020204" pitchFamily="34" charset="0"/>
                <a:ea typeface="Lora" pitchFamily="34" charset="-122"/>
                <a:cs typeface="B Nazanin" panose="00000400000000000000" pitchFamily="2" charset="-78"/>
              </a:rPr>
              <a:t>تحلیل داده‌های محصول</a:t>
            </a:r>
            <a:endParaRPr lang="en-US" sz="2400" b="1" dirty="0">
              <a:solidFill>
                <a:schemeClr val="accent6">
                  <a:lumMod val="75000"/>
                </a:schemeClr>
              </a:solidFill>
            </a:endParaRPr>
          </a:p>
        </p:txBody>
      </p:sp>
      <p:sp>
        <p:nvSpPr>
          <p:cNvPr id="8" name="Text 4"/>
          <p:cNvSpPr/>
          <p:nvPr/>
        </p:nvSpPr>
        <p:spPr>
          <a:xfrm>
            <a:off x="7258186" y="1931282"/>
            <a:ext cx="6113275" cy="666512"/>
          </a:xfrm>
          <a:prstGeom prst="rect">
            <a:avLst/>
          </a:prstGeom>
          <a:noFill/>
          <a:ln/>
        </p:spPr>
        <p:txBody>
          <a:bodyPr wrap="square" rtlCol="0" anchor="t"/>
          <a:lstStyle/>
          <a:p>
            <a:pPr marL="0" indent="0" algn="r" rtl="1">
              <a:lnSpc>
                <a:spcPts val="2624"/>
              </a:lnSpc>
              <a:buNone/>
            </a:pPr>
            <a:r>
              <a:rPr lang="en-US" sz="1750" b="1" dirty="0">
                <a:solidFill>
                  <a:srgbClr val="3A3630"/>
                </a:solidFill>
                <a:latin typeface="Arial" panose="020B0604020202020204" pitchFamily="34" charset="0"/>
                <a:ea typeface="Source Sans Pro" pitchFamily="34" charset="-122"/>
                <a:cs typeface="B Nazanin" panose="00000400000000000000" pitchFamily="2" charset="-78"/>
              </a:rPr>
              <a:t>هوش مصنوعی با پردازش داده‌های مربوط به خصوصیات محصولات کشاورزی، الگوهای رشد و عملکرد را شناسایی می‌کند.</a:t>
            </a:r>
            <a:endParaRPr lang="en-US" sz="1750" b="1" dirty="0"/>
          </a:p>
        </p:txBody>
      </p:sp>
      <p:pic>
        <p:nvPicPr>
          <p:cNvPr id="9" name="Image 2" descr="preencoded.png"/>
          <p:cNvPicPr>
            <a:picLocks noChangeAspect="1"/>
          </p:cNvPicPr>
          <p:nvPr/>
        </p:nvPicPr>
        <p:blipFill>
          <a:blip r:embed="rId4">
            <a:duotone>
              <a:prstClr val="black"/>
              <a:schemeClr val="accent6">
                <a:lumMod val="60000"/>
                <a:lumOff val="40000"/>
                <a:tint val="45000"/>
                <a:satMod val="400000"/>
              </a:schemeClr>
            </a:duotone>
          </a:blip>
          <a:stretch>
            <a:fillRect/>
          </a:stretch>
        </p:blipFill>
        <p:spPr>
          <a:xfrm>
            <a:off x="13568131" y="3322519"/>
            <a:ext cx="855963" cy="1880039"/>
          </a:xfrm>
          <a:prstGeom prst="rect">
            <a:avLst/>
          </a:prstGeom>
        </p:spPr>
      </p:pic>
      <p:sp>
        <p:nvSpPr>
          <p:cNvPr id="10" name="Text 5"/>
          <p:cNvSpPr/>
          <p:nvPr/>
        </p:nvSpPr>
        <p:spPr>
          <a:xfrm>
            <a:off x="10854108" y="3360887"/>
            <a:ext cx="2614017" cy="326827"/>
          </a:xfrm>
          <a:prstGeom prst="rect">
            <a:avLst/>
          </a:prstGeom>
          <a:noFill/>
          <a:ln/>
        </p:spPr>
        <p:txBody>
          <a:bodyPr wrap="none" rtlCol="0" anchor="t"/>
          <a:lstStyle/>
          <a:p>
            <a:pPr marL="0" indent="0" algn="r" rtl="1">
              <a:lnSpc>
                <a:spcPts val="2573"/>
              </a:lnSpc>
              <a:buNone/>
            </a:pPr>
            <a:r>
              <a:rPr lang="en-US" sz="2400" b="1" dirty="0">
                <a:solidFill>
                  <a:schemeClr val="accent6">
                    <a:lumMod val="75000"/>
                  </a:schemeClr>
                </a:solidFill>
                <a:latin typeface="Arial" panose="020B0604020202020204" pitchFamily="34" charset="0"/>
                <a:ea typeface="Lora" pitchFamily="34" charset="-122"/>
                <a:cs typeface="B Nazanin" panose="00000400000000000000" pitchFamily="2" charset="-78"/>
              </a:rPr>
              <a:t>بهینه‌سازی فرایندها</a:t>
            </a:r>
            <a:endParaRPr lang="en-US" sz="2400" b="1" dirty="0">
              <a:solidFill>
                <a:schemeClr val="accent6">
                  <a:lumMod val="75000"/>
                </a:schemeClr>
              </a:solidFill>
            </a:endParaRPr>
          </a:p>
        </p:txBody>
      </p:sp>
      <p:sp>
        <p:nvSpPr>
          <p:cNvPr id="11" name="Text 6"/>
          <p:cNvSpPr/>
          <p:nvPr/>
        </p:nvSpPr>
        <p:spPr>
          <a:xfrm>
            <a:off x="7105786" y="3825393"/>
            <a:ext cx="6265675" cy="666512"/>
          </a:xfrm>
          <a:prstGeom prst="rect">
            <a:avLst/>
          </a:prstGeom>
          <a:noFill/>
          <a:ln/>
        </p:spPr>
        <p:txBody>
          <a:bodyPr wrap="square" rtlCol="0" anchor="t"/>
          <a:lstStyle/>
          <a:p>
            <a:pPr marL="0" indent="0" algn="r" rtl="1">
              <a:lnSpc>
                <a:spcPts val="2624"/>
              </a:lnSpc>
              <a:buNone/>
            </a:pPr>
            <a:r>
              <a:rPr lang="en-US" sz="1750" b="1" dirty="0">
                <a:solidFill>
                  <a:srgbClr val="3A3630"/>
                </a:solidFill>
                <a:latin typeface="Arial" panose="020B0604020202020204" pitchFamily="34" charset="0"/>
                <a:ea typeface="Source Sans Pro" pitchFamily="34" charset="-122"/>
                <a:cs typeface="B Nazanin" panose="00000400000000000000" pitchFamily="2" charset="-78"/>
              </a:rPr>
              <a:t>این فناوری قادر است فرایندهای کاشت، داشت و برداشت را بهینه‌سازی کرده </a:t>
            </a:r>
            <a:r>
              <a:rPr lang="en-US" sz="1750" b="1">
                <a:solidFill>
                  <a:srgbClr val="3A3630"/>
                </a:solidFill>
                <a:latin typeface="Arial" panose="020B0604020202020204" pitchFamily="34" charset="0"/>
                <a:ea typeface="Source Sans Pro" pitchFamily="34" charset="-122"/>
                <a:cs typeface="B Nazanin" panose="00000400000000000000" pitchFamily="2" charset="-78"/>
              </a:rPr>
              <a:t>و بهره‌</a:t>
            </a:r>
            <a:r>
              <a:rPr lang="fa-IR" sz="1750" b="1">
                <a:solidFill>
                  <a:srgbClr val="3A3630"/>
                </a:solidFill>
                <a:latin typeface="Arial" panose="020B0604020202020204" pitchFamily="34" charset="0"/>
                <a:ea typeface="Source Sans Pro" pitchFamily="34" charset="-122"/>
                <a:cs typeface="B Nazanin" panose="00000400000000000000" pitchFamily="2" charset="-78"/>
              </a:rPr>
              <a:t> </a:t>
            </a:r>
            <a:r>
              <a:rPr lang="en-US" sz="1750" b="1">
                <a:solidFill>
                  <a:srgbClr val="3A3630"/>
                </a:solidFill>
                <a:latin typeface="Arial" panose="020B0604020202020204" pitchFamily="34" charset="0"/>
                <a:ea typeface="Source Sans Pro" pitchFamily="34" charset="-122"/>
                <a:cs typeface="B Nazanin" panose="00000400000000000000" pitchFamily="2" charset="-78"/>
              </a:rPr>
              <a:t>وری </a:t>
            </a:r>
            <a:r>
              <a:rPr lang="en-US" sz="1750" b="1" dirty="0">
                <a:solidFill>
                  <a:srgbClr val="3A3630"/>
                </a:solidFill>
                <a:latin typeface="Arial" panose="020B0604020202020204" pitchFamily="34" charset="0"/>
                <a:ea typeface="Source Sans Pro" pitchFamily="34" charset="-122"/>
                <a:cs typeface="B Nazanin" panose="00000400000000000000" pitchFamily="2" charset="-78"/>
              </a:rPr>
              <a:t>را افزایش دهد.</a:t>
            </a:r>
            <a:endParaRPr lang="en-US" sz="1750" b="1" dirty="0"/>
          </a:p>
        </p:txBody>
      </p:sp>
      <p:pic>
        <p:nvPicPr>
          <p:cNvPr id="12" name="Image 3" descr="preencoded.png"/>
          <p:cNvPicPr>
            <a:picLocks noChangeAspect="1"/>
          </p:cNvPicPr>
          <p:nvPr/>
        </p:nvPicPr>
        <p:blipFill>
          <a:blip r:embed="rId5">
            <a:duotone>
              <a:prstClr val="black"/>
              <a:srgbClr val="00B050">
                <a:tint val="45000"/>
                <a:satMod val="400000"/>
              </a:srgbClr>
            </a:duotone>
          </a:blip>
          <a:stretch>
            <a:fillRect/>
          </a:stretch>
        </p:blipFill>
        <p:spPr>
          <a:xfrm>
            <a:off x="13541602" y="5238991"/>
            <a:ext cx="882492" cy="1848040"/>
          </a:xfrm>
          <a:prstGeom prst="rect">
            <a:avLst/>
          </a:prstGeom>
        </p:spPr>
      </p:pic>
      <p:sp>
        <p:nvSpPr>
          <p:cNvPr id="13" name="Text 7"/>
          <p:cNvSpPr/>
          <p:nvPr/>
        </p:nvSpPr>
        <p:spPr>
          <a:xfrm>
            <a:off x="10827669" y="5299063"/>
            <a:ext cx="2614017" cy="326827"/>
          </a:xfrm>
          <a:prstGeom prst="rect">
            <a:avLst/>
          </a:prstGeom>
          <a:noFill/>
          <a:ln/>
        </p:spPr>
        <p:txBody>
          <a:bodyPr wrap="none" rtlCol="0" anchor="t"/>
          <a:lstStyle/>
          <a:p>
            <a:pPr marL="0" indent="0" algn="r" rtl="1">
              <a:lnSpc>
                <a:spcPts val="2573"/>
              </a:lnSpc>
              <a:buNone/>
            </a:pPr>
            <a:r>
              <a:rPr lang="en-US" sz="2400" b="1" dirty="0">
                <a:solidFill>
                  <a:schemeClr val="accent6">
                    <a:lumMod val="75000"/>
                  </a:schemeClr>
                </a:solidFill>
                <a:latin typeface="Arial" panose="020B0604020202020204" pitchFamily="34" charset="0"/>
                <a:ea typeface="Lora" pitchFamily="34" charset="-122"/>
                <a:cs typeface="B Nazanin" panose="00000400000000000000" pitchFamily="2" charset="-78"/>
              </a:rPr>
              <a:t>برنامه‌ریزی هوشمند</a:t>
            </a:r>
            <a:endParaRPr lang="en-US" sz="2400" b="1" dirty="0">
              <a:solidFill>
                <a:schemeClr val="accent6">
                  <a:lumMod val="75000"/>
                </a:schemeClr>
              </a:solidFill>
            </a:endParaRPr>
          </a:p>
        </p:txBody>
      </p:sp>
      <p:sp>
        <p:nvSpPr>
          <p:cNvPr id="14" name="Text 8"/>
          <p:cNvSpPr/>
          <p:nvPr/>
        </p:nvSpPr>
        <p:spPr>
          <a:xfrm>
            <a:off x="7105786" y="5769998"/>
            <a:ext cx="6265675" cy="666512"/>
          </a:xfrm>
          <a:prstGeom prst="rect">
            <a:avLst/>
          </a:prstGeom>
          <a:noFill/>
          <a:ln/>
        </p:spPr>
        <p:txBody>
          <a:bodyPr wrap="square" rtlCol="0" anchor="t"/>
          <a:lstStyle/>
          <a:p>
            <a:pPr marL="0" indent="0" algn="r" rtl="1">
              <a:lnSpc>
                <a:spcPts val="2624"/>
              </a:lnSpc>
              <a:buNone/>
            </a:pPr>
            <a:r>
              <a:rPr lang="en-US" sz="1750" b="1" dirty="0">
                <a:solidFill>
                  <a:srgbClr val="3A3630"/>
                </a:solidFill>
                <a:latin typeface="Arial" panose="020B0604020202020204" pitchFamily="34" charset="0"/>
                <a:ea typeface="Source Sans Pro" pitchFamily="34" charset="-122"/>
                <a:cs typeface="B Nazanin" panose="00000400000000000000" pitchFamily="2" charset="-78"/>
              </a:rPr>
              <a:t>با تجزیه و تحلیل داده‌های جوی، نیازهای گیاهان و شرایط محیطی، هوش مصنوعی برنامه‌ریزی دقیق‌تری ارائه می‌دهد.</a:t>
            </a:r>
            <a:endParaRPr lang="en-US" sz="1750" b="1" dirty="0"/>
          </a:p>
        </p:txBody>
      </p:sp>
      <p:pic>
        <p:nvPicPr>
          <p:cNvPr id="18" name="Picture 17">
            <a:extLst>
              <a:ext uri="{FF2B5EF4-FFF2-40B4-BE49-F238E27FC236}">
                <a16:creationId xmlns:a16="http://schemas.microsoft.com/office/drawing/2014/main" id="{564DAEE3-1365-441C-E597-50366CC05CCC}"/>
              </a:ext>
            </a:extLst>
          </p:cNvPr>
          <p:cNvPicPr>
            <a:picLocks noChangeAspect="1"/>
          </p:cNvPicPr>
          <p:nvPr/>
        </p:nvPicPr>
        <p:blipFill>
          <a:blip r:embed="rId6"/>
          <a:stretch>
            <a:fillRect/>
          </a:stretch>
        </p:blipFill>
        <p:spPr>
          <a:xfrm>
            <a:off x="0" y="-50"/>
            <a:ext cx="638767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gradFill flip="none" rotWithShape="1">
            <a:gsLst>
              <a:gs pos="42000">
                <a:schemeClr val="accent5">
                  <a:lumMod val="20000"/>
                  <a:lumOff val="80000"/>
                </a:schemeClr>
              </a:gs>
              <a:gs pos="97000">
                <a:schemeClr val="accent6">
                  <a:lumMod val="45000"/>
                  <a:lumOff val="55000"/>
                </a:schemeClr>
              </a:gs>
              <a:gs pos="82000">
                <a:schemeClr val="accent6">
                  <a:lumMod val="45000"/>
                  <a:lumOff val="55000"/>
                </a:schemeClr>
              </a:gs>
              <a:gs pos="100000">
                <a:schemeClr val="accent6">
                  <a:lumMod val="30000"/>
                  <a:lumOff val="70000"/>
                </a:schemeClr>
              </a:gs>
            </a:gsLst>
            <a:lin ang="5400000" scaled="1"/>
            <a:tileRect/>
          </a:gradFill>
          <a:ln/>
        </p:spPr>
      </p:sp>
      <p:sp>
        <p:nvSpPr>
          <p:cNvPr id="5" name="Text 2"/>
          <p:cNvSpPr/>
          <p:nvPr/>
        </p:nvSpPr>
        <p:spPr>
          <a:xfrm>
            <a:off x="4335724" y="0"/>
            <a:ext cx="5219368" cy="793214"/>
          </a:xfrm>
          <a:prstGeom prst="rect">
            <a:avLst/>
          </a:prstGeom>
          <a:noFill/>
          <a:ln/>
        </p:spPr>
        <p:txBody>
          <a:bodyPr wrap="square" rtlCol="0" anchor="t"/>
          <a:lstStyle/>
          <a:p>
            <a:pPr marL="0" indent="0">
              <a:lnSpc>
                <a:spcPts val="5468"/>
              </a:lnSpc>
              <a:buNone/>
            </a:pPr>
            <a:endParaRPr lang="en-US" sz="3200" dirty="0">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ndParaRPr>
          </a:p>
        </p:txBody>
      </p:sp>
      <p:sp>
        <p:nvSpPr>
          <p:cNvPr id="6" name="Text 3"/>
          <p:cNvSpPr/>
          <p:nvPr/>
        </p:nvSpPr>
        <p:spPr>
          <a:xfrm>
            <a:off x="4653065" y="793214"/>
            <a:ext cx="4811006" cy="1832002"/>
          </a:xfrm>
          <a:prstGeom prst="rect">
            <a:avLst/>
          </a:prstGeom>
          <a:noFill/>
          <a:ln/>
        </p:spPr>
        <p:txBody>
          <a:bodyPr wrap="square" rtlCol="0" anchor="t"/>
          <a:lstStyle/>
          <a:p>
            <a:pPr marL="0" indent="0" algn="justLow" rtl="1">
              <a:lnSpc>
                <a:spcPts val="2624"/>
              </a:lnSpc>
              <a:buNone/>
            </a:pPr>
            <a:endParaRPr lang="en-US" sz="1750" dirty="0"/>
          </a:p>
        </p:txBody>
      </p:sp>
      <p:sp>
        <p:nvSpPr>
          <p:cNvPr id="8" name="TextBox 7">
            <a:extLst>
              <a:ext uri="{FF2B5EF4-FFF2-40B4-BE49-F238E27FC236}">
                <a16:creationId xmlns:a16="http://schemas.microsoft.com/office/drawing/2014/main" id="{289CE094-2E2F-A709-80C5-CC3B9C3DD4FE}"/>
              </a:ext>
            </a:extLst>
          </p:cNvPr>
          <p:cNvSpPr txBox="1"/>
          <p:nvPr/>
        </p:nvSpPr>
        <p:spPr>
          <a:xfrm>
            <a:off x="512092" y="1915051"/>
            <a:ext cx="5075897" cy="6314549"/>
          </a:xfrm>
          <a:prstGeom prst="rect">
            <a:avLst/>
          </a:prstGeom>
          <a:noFill/>
        </p:spPr>
        <p:txBody>
          <a:bodyPr wrap="square" rtlCol="0">
            <a:spAutoFit/>
          </a:bodyPr>
          <a:lstStyle/>
          <a:p>
            <a:pPr algn="r" rtl="1"/>
            <a:endParaRPr lang="fa-IR" b="1">
              <a:solidFill>
                <a:schemeClr val="accent6">
                  <a:lumMod val="50000"/>
                </a:schemeClr>
              </a:solidFill>
            </a:endParaRPr>
          </a:p>
          <a:p>
            <a:pPr algn="justLow" rtl="1">
              <a:lnSpc>
                <a:spcPts val="2624"/>
              </a:lnSpc>
            </a:pPr>
            <a:r>
              <a:rPr lang="fa-IR" b="1">
                <a:solidFill>
                  <a:schemeClr val="accent6">
                    <a:lumMod val="50000"/>
                  </a:schemeClr>
                </a:solidFill>
                <a:cs typeface="B Nazanin" panose="00000400000000000000" pitchFamily="2" charset="-78"/>
              </a:rPr>
              <a:t>هوش مصنوعی توانایی پیش بینی عملکرد محصولات را با دقت بالا فراهم کرده است . این فناوری با استفاده از تجزیه و تحلیل گسترده داده‌های آب و هوایی همچون دما، بارش، رطوبت خاک و سایر عوامل مؤثر بر رشد گیاهان، می‌تواند میزان محصول قابل برداشت را با دقت بالا تخمین بزند. این قابلیت به کشاورزان کمک می‌کند تا برنامه‌ریزی‌های دقیق‌تری را برای مدیریت مزرعه، بازاریابی و عرضه محصولات خود انجام دهند. همچنین، پیش‌بینی‌های دقیق عملکرد به کشاورزان در تصمیم‌گیری‌های استراتژیک مرتبط با سرمایه‌گذاری، بیمه محصولات و انتخاب الگوهای کشت مناسب کمک می‌کند</a:t>
            </a:r>
            <a:r>
              <a:rPr lang="fa-IR" b="1">
                <a:solidFill>
                  <a:schemeClr val="accent6">
                    <a:lumMod val="50000"/>
                  </a:schemeClr>
                </a:solidFill>
                <a:latin typeface="Arial" panose="020B0604020202020204" pitchFamily="34" charset="0"/>
                <a:ea typeface="Sora" pitchFamily="34" charset="-122"/>
                <a:cs typeface="B Nazanin" panose="00000400000000000000" pitchFamily="2" charset="-78"/>
              </a:rPr>
              <a:t>.</a:t>
            </a:r>
          </a:p>
          <a:p>
            <a:pPr algn="justLow" rtl="1">
              <a:lnSpc>
                <a:spcPts val="2624"/>
              </a:lnSpc>
            </a:pPr>
            <a:r>
              <a:rPr lang="en-US" b="1">
                <a:solidFill>
                  <a:schemeClr val="accent6">
                    <a:lumMod val="50000"/>
                  </a:schemeClr>
                </a:solidFill>
                <a:latin typeface="Arial" panose="020B0604020202020204" pitchFamily="34" charset="0"/>
                <a:ea typeface="Sora" pitchFamily="34" charset="-122"/>
                <a:cs typeface="B Nazanin" panose="00000400000000000000" pitchFamily="2" charset="-78"/>
              </a:rPr>
              <a:t> با به کارگیری سیستم‌های هوشمند مبتنی بر هوش مصنوعی، کشاورزان قادر به پیش‌بینی دقیق کمیت و کیفیت محصولات، مدیریت موثرتر منابع و تنظیم بهینه زمان‌بندی عملیات کاشت، داشت و برداشت هستند. این امر منجر به افزایش بهره‌وری و سودآوری در مزارع می‌شود.</a:t>
            </a:r>
            <a:endParaRPr lang="fa-IR" b="1">
              <a:solidFill>
                <a:schemeClr val="accent6">
                  <a:lumMod val="50000"/>
                </a:schemeClr>
              </a:solidFill>
              <a:latin typeface="Arial" panose="020B0604020202020204" pitchFamily="34" charset="0"/>
              <a:ea typeface="Sora" pitchFamily="34" charset="-122"/>
              <a:cs typeface="B Nazanin" panose="00000400000000000000" pitchFamily="2" charset="-78"/>
            </a:endParaRPr>
          </a:p>
          <a:p>
            <a:pPr algn="justLow" rtl="1">
              <a:lnSpc>
                <a:spcPts val="2624"/>
              </a:lnSpc>
            </a:pPr>
            <a:endParaRPr lang="en-US" b="1">
              <a:solidFill>
                <a:schemeClr val="accent6">
                  <a:lumMod val="50000"/>
                </a:schemeClr>
              </a:solidFill>
            </a:endParaRPr>
          </a:p>
          <a:p>
            <a:pPr marL="0" indent="0" algn="r" rtl="1">
              <a:lnSpc>
                <a:spcPts val="2624"/>
              </a:lnSpc>
              <a:buNone/>
            </a:pPr>
            <a:endParaRPr lang="en-US" b="1">
              <a:solidFill>
                <a:schemeClr val="accent6">
                  <a:lumMod val="50000"/>
                </a:schemeClr>
              </a:solidFill>
            </a:endParaRPr>
          </a:p>
          <a:p>
            <a:pPr algn="r" rtl="1"/>
            <a:endParaRPr lang="fa-IR" b="1">
              <a:solidFill>
                <a:schemeClr val="accent6">
                  <a:lumMod val="50000"/>
                </a:schemeClr>
              </a:solidFill>
            </a:endParaRPr>
          </a:p>
        </p:txBody>
      </p:sp>
      <p:pic>
        <p:nvPicPr>
          <p:cNvPr id="7" name="Picture 6">
            <a:extLst>
              <a:ext uri="{FF2B5EF4-FFF2-40B4-BE49-F238E27FC236}">
                <a16:creationId xmlns:a16="http://schemas.microsoft.com/office/drawing/2014/main" id="{31E248E7-2B32-5064-7993-1DFA5A4EF976}"/>
              </a:ext>
            </a:extLst>
          </p:cNvPr>
          <p:cNvPicPr>
            <a:picLocks noChangeAspect="1"/>
          </p:cNvPicPr>
          <p:nvPr/>
        </p:nvPicPr>
        <p:blipFill>
          <a:blip r:embed="rId5"/>
          <a:stretch>
            <a:fillRect/>
          </a:stretch>
        </p:blipFill>
        <p:spPr>
          <a:xfrm>
            <a:off x="5866391" y="0"/>
            <a:ext cx="4356225" cy="8229600"/>
          </a:xfrm>
          <a:prstGeom prst="rect">
            <a:avLst/>
          </a:prstGeom>
        </p:spPr>
      </p:pic>
      <p:sp>
        <p:nvSpPr>
          <p:cNvPr id="10" name="TextBox 9">
            <a:extLst>
              <a:ext uri="{FF2B5EF4-FFF2-40B4-BE49-F238E27FC236}">
                <a16:creationId xmlns:a16="http://schemas.microsoft.com/office/drawing/2014/main" id="{2F958023-FD05-1FFE-BDA9-FFF97A78C302}"/>
              </a:ext>
            </a:extLst>
          </p:cNvPr>
          <p:cNvSpPr txBox="1"/>
          <p:nvPr/>
        </p:nvSpPr>
        <p:spPr>
          <a:xfrm>
            <a:off x="304208" y="589130"/>
            <a:ext cx="5491663" cy="1384995"/>
          </a:xfrm>
          <a:prstGeom prst="rect">
            <a:avLst/>
          </a:prstGeom>
          <a:noFill/>
        </p:spPr>
        <p:txBody>
          <a:bodyPr wrap="square" rtlCol="0">
            <a:spAutoFit/>
          </a:bodyPr>
          <a:lstStyle/>
          <a:p>
            <a:pPr algn="ctr"/>
            <a:r>
              <a:rPr lang="fa-IR" sz="2800" b="1">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rPr>
              <a:t>بهبود فرایندهای تصمیم گیری در مزارع با هوش مصنوعی</a:t>
            </a:r>
          </a:p>
          <a:p>
            <a:pPr algn="ctr"/>
            <a:endParaRPr lang="en-US" sz="2800">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ndParaRPr>
          </a:p>
        </p:txBody>
      </p:sp>
      <p:pic>
        <p:nvPicPr>
          <p:cNvPr id="9" name="Picture 8">
            <a:extLst>
              <a:ext uri="{FF2B5EF4-FFF2-40B4-BE49-F238E27FC236}">
                <a16:creationId xmlns:a16="http://schemas.microsoft.com/office/drawing/2014/main" id="{FD770314-EA0E-7023-CC93-5F6E3C8ABA18}"/>
              </a:ext>
            </a:extLst>
          </p:cNvPr>
          <p:cNvPicPr>
            <a:picLocks noChangeAspect="1"/>
          </p:cNvPicPr>
          <p:nvPr/>
        </p:nvPicPr>
        <p:blipFill>
          <a:blip r:embed="rId6"/>
          <a:stretch>
            <a:fillRect/>
          </a:stretch>
        </p:blipFill>
        <p:spPr>
          <a:xfrm>
            <a:off x="10131595" y="0"/>
            <a:ext cx="4498805" cy="8229600"/>
          </a:xfrm>
          <a:prstGeom prst="rect">
            <a:avLst/>
          </a:prstGeom>
        </p:spPr>
      </p:pic>
      <p:pic>
        <p:nvPicPr>
          <p:cNvPr id="11" name="Audio 10">
            <a:hlinkClick r:id="" action="ppaction://media"/>
            <a:extLst>
              <a:ext uri="{FF2B5EF4-FFF2-40B4-BE49-F238E27FC236}">
                <a16:creationId xmlns:a16="http://schemas.microsoft.com/office/drawing/2014/main" id="{B13E53D6-D366-E3E1-3397-D5A3BA65DA6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40509" t="-169661" r="-340509" b="-169661"/>
          <a:stretch>
            <a:fillRect/>
          </a:stretch>
        </p:blipFill>
        <p:spPr>
          <a:xfrm>
            <a:off x="11753283" y="5623560"/>
            <a:ext cx="3657600" cy="2057400"/>
          </a:xfrm>
          <a:prstGeom prst="rect">
            <a:avLst/>
          </a:prstGeom>
        </p:spPr>
      </p:pic>
    </p:spTree>
    <p:extLst>
      <p:ext uri="{BB962C8B-B14F-4D97-AF65-F5344CB8AC3E}">
        <p14:creationId xmlns:p14="http://schemas.microsoft.com/office/powerpoint/2010/main" val="469802105"/>
      </p:ext>
    </p:extLst>
  </p:cSld>
  <p:clrMapOvr>
    <a:masterClrMapping/>
  </p:clrMapOvr>
  <mc:AlternateContent xmlns:mc="http://schemas.openxmlformats.org/markup-compatibility/2006" xmlns:p14="http://schemas.microsoft.com/office/powerpoint/2010/main">
    <mc:Choice Requires="p14">
      <p:transition spd="slow" p14:dur="2000" advTm="72034"/>
    </mc:Choice>
    <mc:Fallback xmlns="">
      <p:transition spd="slow" advTm="72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gradFill flip="none" rotWithShape="1">
            <a:gsLst>
              <a:gs pos="0">
                <a:schemeClr val="accent5">
                  <a:lumMod val="5000"/>
                  <a:lumOff val="95000"/>
                </a:schemeClr>
              </a:gs>
              <a:gs pos="83000">
                <a:schemeClr val="accent5">
                  <a:lumMod val="45000"/>
                  <a:lumOff val="55000"/>
                </a:schemeClr>
              </a:gs>
              <a:gs pos="100000">
                <a:schemeClr val="accent5">
                  <a:lumMod val="30000"/>
                  <a:lumOff val="70000"/>
                </a:schemeClr>
              </a:gs>
            </a:gsLst>
            <a:lin ang="12000000" scaled="0"/>
            <a:tileRect/>
          </a:gradFill>
          <a:ln/>
        </p:spPr>
      </p:sp>
      <p:pic>
        <p:nvPicPr>
          <p:cNvPr id="4" name="Image 0" descr="preencoded.png"/>
          <p:cNvPicPr>
            <a:picLocks noChangeAspect="1"/>
          </p:cNvPicPr>
          <p:nvPr/>
        </p:nvPicPr>
        <p:blipFill>
          <a:blip r:embed="rId3"/>
          <a:stretch>
            <a:fillRect/>
          </a:stretch>
        </p:blipFill>
        <p:spPr>
          <a:xfrm>
            <a:off x="-7620" y="0"/>
            <a:ext cx="6150512" cy="8229600"/>
          </a:xfrm>
          <a:prstGeom prst="rect">
            <a:avLst/>
          </a:prstGeom>
        </p:spPr>
      </p:pic>
      <p:sp>
        <p:nvSpPr>
          <p:cNvPr id="5" name="Text 2"/>
          <p:cNvSpPr/>
          <p:nvPr/>
        </p:nvSpPr>
        <p:spPr>
          <a:xfrm>
            <a:off x="6958578" y="4761581"/>
            <a:ext cx="7671822" cy="548640"/>
          </a:xfrm>
          <a:prstGeom prst="rect">
            <a:avLst/>
          </a:prstGeom>
          <a:noFill/>
          <a:ln/>
        </p:spPr>
        <p:txBody>
          <a:bodyPr wrap="square" rtlCol="0" anchor="t"/>
          <a:lstStyle/>
          <a:p>
            <a:pPr marL="0" indent="0">
              <a:lnSpc>
                <a:spcPts val="5755"/>
              </a:lnSpc>
              <a:buNone/>
            </a:pPr>
            <a:r>
              <a:rPr lang="en-US" sz="3200" b="1" dirty="0">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atin typeface="Arial" panose="020B0604020202020204" pitchFamily="34" charset="0"/>
                <a:ea typeface="Alexandria" pitchFamily="34" charset="-122"/>
                <a:cs typeface="B Nazanin" panose="00000400000000000000" pitchFamily="2" charset="-78"/>
              </a:rPr>
              <a:t>چالش‌های پیاده‌سازی هوش مصنوعی در کشاورزی</a:t>
            </a:r>
            <a:endParaRPr lang="en-US" sz="3200" dirty="0">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ndParaRPr>
          </a:p>
        </p:txBody>
      </p:sp>
      <p:sp>
        <p:nvSpPr>
          <p:cNvPr id="6" name="Text 3"/>
          <p:cNvSpPr/>
          <p:nvPr/>
        </p:nvSpPr>
        <p:spPr>
          <a:xfrm>
            <a:off x="6271846" y="5626223"/>
            <a:ext cx="7899927" cy="1018463"/>
          </a:xfrm>
          <a:prstGeom prst="rect">
            <a:avLst/>
          </a:prstGeom>
          <a:noFill/>
          <a:ln/>
        </p:spPr>
        <p:txBody>
          <a:bodyPr wrap="square" rtlCol="0" anchor="t"/>
          <a:lstStyle/>
          <a:p>
            <a:pPr marL="0" indent="0" algn="justLow" rtl="1">
              <a:lnSpc>
                <a:spcPts val="2624"/>
              </a:lnSpc>
              <a:buNone/>
            </a:pPr>
            <a:r>
              <a:rPr lang="en-US" dirty="0">
                <a:solidFill>
                  <a:srgbClr val="3B3535"/>
                </a:solidFill>
                <a:latin typeface="Arial" panose="020B0604020202020204" pitchFamily="34" charset="0"/>
                <a:ea typeface="Sora" pitchFamily="34" charset="-122"/>
                <a:cs typeface="B Nazanin" panose="00000400000000000000" pitchFamily="2" charset="-78"/>
              </a:rPr>
              <a:t>اگرچه هوش مصنوعی آینده کشاورزی را بسیار امیدبخش کرده است، اما پیاده‌سازی این فناوری در این صنعت با چالش‌های متعددی روبرو </a:t>
            </a:r>
            <a:r>
              <a:rPr lang="en-US">
                <a:solidFill>
                  <a:srgbClr val="3B3535"/>
                </a:solidFill>
                <a:latin typeface="Arial" panose="020B0604020202020204" pitchFamily="34" charset="0"/>
                <a:ea typeface="Sora" pitchFamily="34" charset="-122"/>
                <a:cs typeface="B Nazanin" panose="00000400000000000000" pitchFamily="2" charset="-78"/>
              </a:rPr>
              <a:t>است.</a:t>
            </a:r>
            <a:r>
              <a:rPr lang="fa-IR">
                <a:solidFill>
                  <a:srgbClr val="3B3535"/>
                </a:solidFill>
                <a:latin typeface="Arial" panose="020B0604020202020204" pitchFamily="34" charset="0"/>
                <a:ea typeface="Sora" pitchFamily="34" charset="-122"/>
                <a:cs typeface="B Nazanin" panose="00000400000000000000" pitchFamily="2" charset="-78"/>
              </a:rPr>
              <a:t> </a:t>
            </a:r>
            <a:r>
              <a:rPr lang="en-US">
                <a:solidFill>
                  <a:srgbClr val="3B3535"/>
                </a:solidFill>
                <a:latin typeface="Arial" panose="020B0604020202020204" pitchFamily="34" charset="0"/>
                <a:ea typeface="Sora" pitchFamily="34" charset="-122"/>
                <a:cs typeface="B Nazanin" panose="00000400000000000000" pitchFamily="2" charset="-78"/>
              </a:rPr>
              <a:t>از </a:t>
            </a:r>
            <a:r>
              <a:rPr lang="en-US" dirty="0">
                <a:solidFill>
                  <a:srgbClr val="3B3535"/>
                </a:solidFill>
                <a:latin typeface="Arial" panose="020B0604020202020204" pitchFamily="34" charset="0"/>
                <a:ea typeface="Sora" pitchFamily="34" charset="-122"/>
                <a:cs typeface="B Nazanin" panose="00000400000000000000" pitchFamily="2" charset="-78"/>
              </a:rPr>
              <a:t>جمله این چالش‌ها می‌توان به نگرانی‌های امنیتی و حفظ حریم خصوصی کشاورزان، پذیرش کندتر این فناوری در میان کشاورزان سنتی، و هزینه‌های بالای سرمایه‌گذاری اولیه اشاره کرد.</a:t>
            </a:r>
            <a:endParaRPr lang="en-US" dirty="0"/>
          </a:p>
        </p:txBody>
      </p:sp>
      <p:sp>
        <p:nvSpPr>
          <p:cNvPr id="7" name="Text 4"/>
          <p:cNvSpPr/>
          <p:nvPr/>
        </p:nvSpPr>
        <p:spPr>
          <a:xfrm>
            <a:off x="6279466" y="6648467"/>
            <a:ext cx="7899927" cy="1333024"/>
          </a:xfrm>
          <a:prstGeom prst="rect">
            <a:avLst/>
          </a:prstGeom>
          <a:noFill/>
          <a:ln/>
        </p:spPr>
        <p:txBody>
          <a:bodyPr wrap="square" rtlCol="0" anchor="t"/>
          <a:lstStyle/>
          <a:p>
            <a:pPr marL="0" indent="0" algn="justLow" rtl="1">
              <a:lnSpc>
                <a:spcPts val="2624"/>
              </a:lnSpc>
              <a:buNone/>
            </a:pPr>
            <a:r>
              <a:rPr lang="en-US" dirty="0">
                <a:solidFill>
                  <a:srgbClr val="3B3535"/>
                </a:solidFill>
                <a:latin typeface="Arial" panose="020B0604020202020204" pitchFamily="34" charset="0"/>
                <a:ea typeface="Sora" pitchFamily="34" charset="-122"/>
                <a:cs typeface="B Nazanin" panose="00000400000000000000" pitchFamily="2" charset="-78"/>
              </a:rPr>
              <a:t>علاوه بر این، نیاز به آموزش کشاورزان برای استفاده صحیح از سیستم‌های هوشمند و تجهیزات پیشرفته، چالش دیگری است که باید مورد توجه قرار گیرد. همچنین، پرکردن شکاف دیجیتالی در مناطق روستایی و اطمینان از دسترسی عمومی به این فناوری‌ها از جمله چالش‌های پیش روی توسعه هوش مصنوعی در کشاورزی است.</a:t>
            </a:r>
            <a:endParaRPr lang="en-US" dirty="0"/>
          </a:p>
        </p:txBody>
      </p:sp>
      <p:sp>
        <p:nvSpPr>
          <p:cNvPr id="9" name="TextBox 8">
            <a:extLst>
              <a:ext uri="{FF2B5EF4-FFF2-40B4-BE49-F238E27FC236}">
                <a16:creationId xmlns:a16="http://schemas.microsoft.com/office/drawing/2014/main" id="{088E14D7-82AC-7B2E-CB82-022D9A030B9C}"/>
              </a:ext>
            </a:extLst>
          </p:cNvPr>
          <p:cNvSpPr txBox="1"/>
          <p:nvPr/>
        </p:nvSpPr>
        <p:spPr>
          <a:xfrm>
            <a:off x="7416460" y="206382"/>
            <a:ext cx="6979796" cy="584775"/>
          </a:xfrm>
          <a:prstGeom prst="rect">
            <a:avLst/>
          </a:prstGeom>
          <a:noFill/>
        </p:spPr>
        <p:txBody>
          <a:bodyPr wrap="none" rtlCol="0">
            <a:spAutoFit/>
          </a:bodyPr>
          <a:lstStyle/>
          <a:p>
            <a:r>
              <a:rPr lang="fa-IR" sz="3200" b="1">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cs typeface="B Nazanin" panose="00000400000000000000" pitchFamily="2" charset="-78"/>
              </a:rPr>
              <a:t>چالش‌های سنتی در مدیریت محصولات کشاورزی</a:t>
            </a:r>
          </a:p>
        </p:txBody>
      </p:sp>
      <p:sp>
        <p:nvSpPr>
          <p:cNvPr id="11" name="Text 4"/>
          <p:cNvSpPr/>
          <p:nvPr/>
        </p:nvSpPr>
        <p:spPr>
          <a:xfrm>
            <a:off x="6631159" y="992711"/>
            <a:ext cx="7671822" cy="4043190"/>
          </a:xfrm>
          <a:prstGeom prst="rect">
            <a:avLst/>
          </a:prstGeom>
          <a:noFill/>
          <a:ln/>
        </p:spPr>
        <p:txBody>
          <a:bodyPr wrap="none" rtlCol="0" anchor="t"/>
          <a:lstStyle/>
          <a:p>
            <a:pPr marL="0" indent="0" algn="r" rtl="1">
              <a:lnSpc>
                <a:spcPts val="2734"/>
              </a:lnSpc>
              <a:buNone/>
            </a:pPr>
            <a:r>
              <a:rPr lang="en-US" sz="2000" b="1">
                <a:solidFill>
                  <a:srgbClr val="443728"/>
                </a:solidFill>
                <a:latin typeface="Arial" panose="020B0604020202020204" pitchFamily="34" charset="0"/>
                <a:ea typeface="Crimson Pro" pitchFamily="34" charset="-122"/>
                <a:cs typeface="B Nazanin" panose="00000400000000000000" pitchFamily="2" charset="-78"/>
              </a:rPr>
              <a:t>وابستگی زیاد به شرایط آب و هوایی</a:t>
            </a:r>
            <a:r>
              <a:rPr lang="fa-IR" sz="2000" b="1">
                <a:solidFill>
                  <a:srgbClr val="443728"/>
                </a:solidFill>
                <a:latin typeface="Arial" panose="020B0604020202020204" pitchFamily="34" charset="0"/>
                <a:ea typeface="Crimson Pro" pitchFamily="34" charset="-122"/>
                <a:cs typeface="B Nazanin" panose="00000400000000000000" pitchFamily="2" charset="-78"/>
              </a:rPr>
              <a:t>:</a:t>
            </a:r>
          </a:p>
          <a:p>
            <a:pPr algn="r" rtl="1">
              <a:lnSpc>
                <a:spcPts val="2734"/>
              </a:lnSpc>
            </a:pPr>
            <a:r>
              <a:rPr lang="en-US">
                <a:solidFill>
                  <a:srgbClr val="443728"/>
                </a:solidFill>
                <a:latin typeface="Arial" panose="020B0604020202020204" pitchFamily="34" charset="0"/>
                <a:ea typeface="Open Sans" pitchFamily="34" charset="-122"/>
                <a:cs typeface="B Nazanin" panose="00000400000000000000" pitchFamily="2" charset="-78"/>
              </a:rPr>
              <a:t>محصولات کشاورزی به شکل گسترده‌ای به شرایط آب و هوایی وابسته هستند</a:t>
            </a:r>
            <a:r>
              <a:rPr lang="fa-IR">
                <a:solidFill>
                  <a:srgbClr val="443728"/>
                </a:solidFill>
                <a:latin typeface="Arial" panose="020B0604020202020204" pitchFamily="34" charset="0"/>
                <a:ea typeface="Open Sans" pitchFamily="34" charset="-122"/>
                <a:cs typeface="B Nazanin" panose="00000400000000000000" pitchFamily="2" charset="-78"/>
              </a:rPr>
              <a:t> و</a:t>
            </a:r>
            <a:r>
              <a:rPr lang="en-US">
                <a:solidFill>
                  <a:srgbClr val="443728"/>
                </a:solidFill>
                <a:latin typeface="Arial" panose="020B0604020202020204" pitchFamily="34" charset="0"/>
                <a:ea typeface="Open Sans" pitchFamily="34" charset="-122"/>
                <a:cs typeface="B Nazanin" panose="00000400000000000000" pitchFamily="2" charset="-78"/>
              </a:rPr>
              <a:t> نوسانات آب و هوا</a:t>
            </a:r>
            <a:r>
              <a:rPr lang="fa-IR">
                <a:solidFill>
                  <a:srgbClr val="443728"/>
                </a:solidFill>
                <a:latin typeface="Arial" panose="020B0604020202020204" pitchFamily="34" charset="0"/>
                <a:ea typeface="Open Sans" pitchFamily="34" charset="-122"/>
                <a:cs typeface="B Nazanin" panose="00000400000000000000" pitchFamily="2" charset="-78"/>
              </a:rPr>
              <a:t> </a:t>
            </a:r>
            <a:r>
              <a:rPr lang="en-US">
                <a:solidFill>
                  <a:srgbClr val="443728"/>
                </a:solidFill>
                <a:latin typeface="Arial" panose="020B0604020202020204" pitchFamily="34" charset="0"/>
                <a:ea typeface="Open Sans" pitchFamily="34" charset="-122"/>
                <a:cs typeface="B Nazanin" panose="00000400000000000000" pitchFamily="2" charset="-78"/>
              </a:rPr>
              <a:t>بر میزان</a:t>
            </a:r>
            <a:endParaRPr lang="fa-IR">
              <a:solidFill>
                <a:srgbClr val="443728"/>
              </a:solidFill>
              <a:latin typeface="Arial" panose="020B0604020202020204" pitchFamily="34" charset="0"/>
              <a:ea typeface="Open Sans" pitchFamily="34" charset="-122"/>
              <a:cs typeface="B Nazanin" panose="00000400000000000000" pitchFamily="2" charset="-78"/>
            </a:endParaRPr>
          </a:p>
          <a:p>
            <a:pPr algn="r" rtl="1">
              <a:lnSpc>
                <a:spcPts val="2734"/>
              </a:lnSpc>
            </a:pPr>
            <a:r>
              <a:rPr lang="en-US">
                <a:solidFill>
                  <a:srgbClr val="443728"/>
                </a:solidFill>
                <a:latin typeface="Arial" panose="020B0604020202020204" pitchFamily="34" charset="0"/>
                <a:ea typeface="Open Sans" pitchFamily="34" charset="-122"/>
                <a:cs typeface="B Nazanin" panose="00000400000000000000" pitchFamily="2" charset="-78"/>
              </a:rPr>
              <a:t> تولید وکیفیت آنها تأثیر مستقیم دارد.</a:t>
            </a:r>
            <a:endParaRPr lang="fa-IR">
              <a:solidFill>
                <a:srgbClr val="443728"/>
              </a:solidFill>
              <a:latin typeface="Arial" panose="020B0604020202020204" pitchFamily="34" charset="0"/>
              <a:ea typeface="Open Sans" pitchFamily="34" charset="-122"/>
              <a:cs typeface="B Nazanin" panose="00000400000000000000" pitchFamily="2" charset="-78"/>
            </a:endParaRPr>
          </a:p>
          <a:p>
            <a:pPr algn="r" rtl="1">
              <a:lnSpc>
                <a:spcPts val="2734"/>
              </a:lnSpc>
            </a:pPr>
            <a:r>
              <a:rPr lang="en-US" sz="2000" b="1">
                <a:solidFill>
                  <a:srgbClr val="443728"/>
                </a:solidFill>
                <a:latin typeface="Arial" panose="020B0604020202020204" pitchFamily="34" charset="0"/>
                <a:ea typeface="Crimson Pro" pitchFamily="34" charset="-122"/>
                <a:cs typeface="B Nazanin" panose="00000400000000000000" pitchFamily="2" charset="-78"/>
              </a:rPr>
              <a:t>چالش‌های مدیریت آفات و بیماری‌ها</a:t>
            </a:r>
            <a:r>
              <a:rPr lang="fa-IR" sz="2000" b="1">
                <a:solidFill>
                  <a:srgbClr val="443728"/>
                </a:solidFill>
                <a:latin typeface="Arial" panose="020B0604020202020204" pitchFamily="34" charset="0"/>
                <a:ea typeface="Crimson Pro" pitchFamily="34" charset="-122"/>
                <a:cs typeface="B Nazanin" panose="00000400000000000000" pitchFamily="2" charset="-78"/>
              </a:rPr>
              <a:t>:</a:t>
            </a:r>
          </a:p>
          <a:p>
            <a:pPr algn="r" rtl="1">
              <a:lnSpc>
                <a:spcPts val="2734"/>
              </a:lnSpc>
            </a:pPr>
            <a:r>
              <a:rPr lang="en-US">
                <a:solidFill>
                  <a:srgbClr val="443728"/>
                </a:solidFill>
                <a:latin typeface="Arial" panose="020B0604020202020204" pitchFamily="34" charset="0"/>
                <a:ea typeface="Open Sans" pitchFamily="34" charset="-122"/>
                <a:cs typeface="B Nazanin" panose="00000400000000000000" pitchFamily="2" charset="-78"/>
              </a:rPr>
              <a:t>شناسایی و مقابله به موقع با آفات و بیماری‌های گیاهی همواره یکی از چالش‌های اصلی کشاورزان بوده است.</a:t>
            </a:r>
            <a:endParaRPr lang="fa-IR">
              <a:solidFill>
                <a:srgbClr val="443728"/>
              </a:solidFill>
              <a:latin typeface="Arial" panose="020B0604020202020204" pitchFamily="34" charset="0"/>
              <a:ea typeface="Open Sans" pitchFamily="34" charset="-122"/>
              <a:cs typeface="B Nazanin" panose="00000400000000000000" pitchFamily="2" charset="-78"/>
            </a:endParaRPr>
          </a:p>
          <a:p>
            <a:pPr algn="r" rtl="1">
              <a:lnSpc>
                <a:spcPts val="2734"/>
              </a:lnSpc>
            </a:pPr>
            <a:r>
              <a:rPr lang="en-US" sz="2000" b="1">
                <a:solidFill>
                  <a:srgbClr val="443728"/>
                </a:solidFill>
                <a:latin typeface="Arial" panose="020B0604020202020204" pitchFamily="34" charset="0"/>
                <a:ea typeface="Crimson Pro" pitchFamily="34" charset="-122"/>
                <a:cs typeface="B Nazanin" panose="00000400000000000000" pitchFamily="2" charset="-78"/>
              </a:rPr>
              <a:t>دشواری‌های برداشت و نگهداری محصولات</a:t>
            </a:r>
            <a:r>
              <a:rPr lang="fa-IR" sz="2000" b="1">
                <a:solidFill>
                  <a:srgbClr val="443728"/>
                </a:solidFill>
                <a:latin typeface="Arial" panose="020B0604020202020204" pitchFamily="34" charset="0"/>
                <a:ea typeface="Crimson Pro" pitchFamily="34" charset="-122"/>
                <a:cs typeface="B Nazanin" panose="00000400000000000000" pitchFamily="2" charset="-78"/>
              </a:rPr>
              <a:t>:</a:t>
            </a:r>
          </a:p>
          <a:p>
            <a:pPr algn="r" rtl="1">
              <a:lnSpc>
                <a:spcPts val="2734"/>
              </a:lnSpc>
            </a:pPr>
            <a:r>
              <a:rPr lang="en-US">
                <a:solidFill>
                  <a:srgbClr val="443728"/>
                </a:solidFill>
                <a:latin typeface="Arial" panose="020B0604020202020204" pitchFamily="34" charset="0"/>
                <a:ea typeface="Open Sans" pitchFamily="34" charset="-122"/>
                <a:cs typeface="B Nazanin" panose="00000400000000000000" pitchFamily="2" charset="-78"/>
              </a:rPr>
              <a:t>برداشت و نگهداری صحیح محصولات کشاورزی به منظور جلوگیری از ضایعات و حفظ کیفیت آنها همواره </a:t>
            </a:r>
            <a:endParaRPr lang="fa-IR">
              <a:solidFill>
                <a:srgbClr val="443728"/>
              </a:solidFill>
              <a:latin typeface="Arial" panose="020B0604020202020204" pitchFamily="34" charset="0"/>
              <a:ea typeface="Open Sans" pitchFamily="34" charset="-122"/>
              <a:cs typeface="B Nazanin" panose="00000400000000000000" pitchFamily="2" charset="-78"/>
            </a:endParaRPr>
          </a:p>
          <a:p>
            <a:pPr algn="r" rtl="1">
              <a:lnSpc>
                <a:spcPts val="2734"/>
              </a:lnSpc>
            </a:pPr>
            <a:r>
              <a:rPr lang="en-US">
                <a:solidFill>
                  <a:srgbClr val="443728"/>
                </a:solidFill>
                <a:latin typeface="Arial" panose="020B0604020202020204" pitchFamily="34" charset="0"/>
                <a:ea typeface="Open Sans" pitchFamily="34" charset="-122"/>
                <a:cs typeface="B Nazanin" panose="00000400000000000000" pitchFamily="2" charset="-78"/>
              </a:rPr>
              <a:t>یک چالش مهم است.</a:t>
            </a:r>
            <a:endParaRPr lang="fa-IR">
              <a:solidFill>
                <a:srgbClr val="443728"/>
              </a:solidFill>
              <a:latin typeface="Arial" panose="020B0604020202020204" pitchFamily="34" charset="0"/>
              <a:ea typeface="Open Sans" pitchFamily="34" charset="-122"/>
              <a:cs typeface="B Nazanin" panose="00000400000000000000" pitchFamily="2" charset="-78"/>
            </a:endParaRPr>
          </a:p>
          <a:p>
            <a:pPr algn="r" rtl="1">
              <a:lnSpc>
                <a:spcPts val="2734"/>
              </a:lnSpc>
            </a:pPr>
            <a:r>
              <a:rPr lang="en-US" sz="2000" b="1">
                <a:solidFill>
                  <a:srgbClr val="443728"/>
                </a:solidFill>
                <a:latin typeface="Arial" panose="020B0604020202020204" pitchFamily="34" charset="0"/>
                <a:ea typeface="Crimson Pro" pitchFamily="34" charset="-122"/>
                <a:cs typeface="B Nazanin" panose="00000400000000000000" pitchFamily="2" charset="-78"/>
              </a:rPr>
              <a:t>کمبود دانش و مهارت‌های تخصصی</a:t>
            </a:r>
            <a:r>
              <a:rPr lang="fa-IR" sz="2000" b="1"/>
              <a:t>:</a:t>
            </a:r>
          </a:p>
          <a:p>
            <a:pPr algn="r" rtl="1">
              <a:lnSpc>
                <a:spcPts val="2734"/>
              </a:lnSpc>
            </a:pPr>
            <a:r>
              <a:rPr lang="en-US">
                <a:solidFill>
                  <a:srgbClr val="443728"/>
                </a:solidFill>
                <a:latin typeface="Arial" panose="020B0604020202020204" pitchFamily="34" charset="0"/>
                <a:ea typeface="Open Sans" pitchFamily="34" charset="-122"/>
                <a:cs typeface="B Nazanin" panose="00000400000000000000" pitchFamily="2" charset="-78"/>
              </a:rPr>
              <a:t>بسیاری از کشاورزان به دلیل کمبود آموزش‌های تخصصی، با چالش‌هایی در مدیریت و بهینه‌سازی فرآیندهای</a:t>
            </a:r>
            <a:endParaRPr lang="fa-IR">
              <a:solidFill>
                <a:srgbClr val="443728"/>
              </a:solidFill>
              <a:latin typeface="Arial" panose="020B0604020202020204" pitchFamily="34" charset="0"/>
              <a:ea typeface="Open Sans" pitchFamily="34" charset="-122"/>
              <a:cs typeface="B Nazanin" panose="00000400000000000000" pitchFamily="2" charset="-78"/>
            </a:endParaRPr>
          </a:p>
          <a:p>
            <a:pPr algn="r" rtl="1">
              <a:lnSpc>
                <a:spcPts val="2734"/>
              </a:lnSpc>
            </a:pPr>
            <a:r>
              <a:rPr lang="en-US">
                <a:solidFill>
                  <a:srgbClr val="443728"/>
                </a:solidFill>
                <a:latin typeface="Arial" panose="020B0604020202020204" pitchFamily="34" charset="0"/>
                <a:ea typeface="Open Sans" pitchFamily="34" charset="-122"/>
                <a:cs typeface="B Nazanin" panose="00000400000000000000" pitchFamily="2" charset="-78"/>
              </a:rPr>
              <a:t> کشاورزی مواجه هستند</a:t>
            </a:r>
            <a:r>
              <a:rPr lang="en-US" sz="2400">
                <a:solidFill>
                  <a:srgbClr val="443728"/>
                </a:solidFill>
                <a:latin typeface="Arial" panose="020B0604020202020204" pitchFamily="34" charset="0"/>
                <a:ea typeface="Open Sans" pitchFamily="34" charset="-122"/>
                <a:cs typeface="B Nazanin" panose="00000400000000000000" pitchFamily="2" charset="-78"/>
              </a:rPr>
              <a:t>.</a:t>
            </a:r>
            <a:endParaRPr lang="en-US" sz="2400"/>
          </a:p>
        </p:txBody>
      </p:sp>
    </p:spTree>
    <p:extLst>
      <p:ext uri="{BB962C8B-B14F-4D97-AF65-F5344CB8AC3E}">
        <p14:creationId xmlns:p14="http://schemas.microsoft.com/office/powerpoint/2010/main" val="4190899576"/>
      </p:ext>
    </p:extLst>
  </p:cSld>
  <p:clrMapOvr>
    <a:masterClrMapping/>
  </p:clrMapOvr>
  <mc:AlternateContent xmlns:mc="http://schemas.openxmlformats.org/markup-compatibility/2006" xmlns:p14="http://schemas.microsoft.com/office/powerpoint/2010/main">
    <mc:Choice Requires="p14">
      <p:transition spd="slow" p14:dur="2000" advTm="99023"/>
    </mc:Choice>
    <mc:Fallback xmlns="">
      <p:transition spd="slow" advTm="9902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1" y="0"/>
            <a:ext cx="14630400" cy="8229600"/>
          </a:xfrm>
          <a:prstGeom prst="rect">
            <a:avLst/>
          </a:prstGeom>
          <a:gradFill flip="none" rotWithShape="1">
            <a:gsLst>
              <a:gs pos="0">
                <a:schemeClr val="accent6">
                  <a:lumMod val="0"/>
                  <a:lumOff val="100000"/>
                  <a:alpha val="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6000000" scaled="0"/>
            <a:tileRect/>
          </a:gradFill>
          <a:ln/>
        </p:spPr>
      </p:sp>
      <p:sp>
        <p:nvSpPr>
          <p:cNvPr id="4" name="Text 2"/>
          <p:cNvSpPr/>
          <p:nvPr/>
        </p:nvSpPr>
        <p:spPr>
          <a:xfrm>
            <a:off x="5739691" y="230263"/>
            <a:ext cx="8033775" cy="1461611"/>
          </a:xfrm>
          <a:prstGeom prst="rect">
            <a:avLst/>
          </a:prstGeom>
          <a:noFill/>
          <a:ln/>
        </p:spPr>
        <p:txBody>
          <a:bodyPr wrap="square" rtlCol="0" anchor="t"/>
          <a:lstStyle/>
          <a:p>
            <a:pPr marL="0" indent="0">
              <a:lnSpc>
                <a:spcPts val="5755"/>
              </a:lnSpc>
              <a:buNone/>
            </a:pPr>
            <a:r>
              <a:rPr lang="en-US" sz="3600" b="1" dirty="0">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atin typeface="Arial" panose="020B0604020202020204" pitchFamily="34" charset="0"/>
                <a:ea typeface="Alexandria" pitchFamily="34" charset="-122"/>
                <a:cs typeface="B Nazanin" panose="00000400000000000000" pitchFamily="2" charset="-78"/>
              </a:rPr>
              <a:t>مزایای استفاده از هوش مصنوعی برای کشاورزان</a:t>
            </a:r>
            <a:endParaRPr lang="en-US" sz="3600" dirty="0">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ndParaRPr>
          </a:p>
        </p:txBody>
      </p:sp>
      <p:pic>
        <p:nvPicPr>
          <p:cNvPr id="5" name="Image 0" descr="preencoded.png"/>
          <p:cNvPicPr>
            <a:picLocks noChangeAspect="1"/>
          </p:cNvPicPr>
          <p:nvPr/>
        </p:nvPicPr>
        <p:blipFill>
          <a:blip r:embed="rId3"/>
          <a:stretch>
            <a:fillRect/>
          </a:stretch>
        </p:blipFill>
        <p:spPr>
          <a:xfrm>
            <a:off x="13472576" y="5221564"/>
            <a:ext cx="555427" cy="555427"/>
          </a:xfrm>
          <a:prstGeom prst="rect">
            <a:avLst/>
          </a:prstGeom>
        </p:spPr>
      </p:pic>
      <p:sp>
        <p:nvSpPr>
          <p:cNvPr id="6" name="Text 3"/>
          <p:cNvSpPr/>
          <p:nvPr/>
        </p:nvSpPr>
        <p:spPr>
          <a:xfrm>
            <a:off x="11515286" y="5291529"/>
            <a:ext cx="2923580" cy="365522"/>
          </a:xfrm>
          <a:prstGeom prst="rect">
            <a:avLst/>
          </a:prstGeom>
          <a:noFill/>
          <a:ln/>
        </p:spPr>
        <p:txBody>
          <a:bodyPr wrap="none" rtlCol="0" anchor="t"/>
          <a:lstStyle/>
          <a:p>
            <a:pPr marL="0" indent="0" algn="l">
              <a:lnSpc>
                <a:spcPts val="2878"/>
              </a:lnSpc>
              <a:buNone/>
            </a:pPr>
            <a:r>
              <a:rPr lang="en-US" sz="2302" b="1" dirty="0">
                <a:solidFill>
                  <a:srgbClr val="3B3535"/>
                </a:solidFill>
                <a:latin typeface="Arial" panose="020B0604020202020204" pitchFamily="34" charset="0"/>
                <a:ea typeface="Alexandria" pitchFamily="34" charset="-122"/>
                <a:cs typeface="B Nazanin" panose="00000400000000000000" pitchFamily="2" charset="-78"/>
              </a:rPr>
              <a:t>افزایش بهره‌وری</a:t>
            </a:r>
            <a:endParaRPr lang="en-US" sz="2302" dirty="0"/>
          </a:p>
        </p:txBody>
      </p:sp>
      <p:sp>
        <p:nvSpPr>
          <p:cNvPr id="7" name="Text 4"/>
          <p:cNvSpPr/>
          <p:nvPr/>
        </p:nvSpPr>
        <p:spPr>
          <a:xfrm>
            <a:off x="5890079" y="5846956"/>
            <a:ext cx="7623415" cy="1688961"/>
          </a:xfrm>
          <a:prstGeom prst="rect">
            <a:avLst/>
          </a:prstGeom>
          <a:noFill/>
          <a:ln/>
        </p:spPr>
        <p:txBody>
          <a:bodyPr wrap="square" rtlCol="0" anchor="t"/>
          <a:lstStyle/>
          <a:p>
            <a:pPr marL="0" indent="0" algn="justLow" rtl="1">
              <a:lnSpc>
                <a:spcPts val="2624"/>
              </a:lnSpc>
              <a:buNone/>
            </a:pPr>
            <a:r>
              <a:rPr lang="en-US" sz="1750" dirty="0">
                <a:solidFill>
                  <a:srgbClr val="3B3535"/>
                </a:solidFill>
                <a:latin typeface="Arial" panose="020B0604020202020204" pitchFamily="34" charset="0"/>
                <a:ea typeface="Sora" pitchFamily="34" charset="-122"/>
                <a:cs typeface="B Nazanin" panose="00000400000000000000" pitchFamily="2" charset="-78"/>
              </a:rPr>
              <a:t>هوش مصنوعی به کشاورزان کمک می‌کند تا فرآیندهای کاشت، داشت و برداشت را به شکل خودکار و دقیق‌تری اجرا کنند</a:t>
            </a:r>
            <a:r>
              <a:rPr lang="en-US" sz="1750">
                <a:solidFill>
                  <a:srgbClr val="3B3535"/>
                </a:solidFill>
                <a:latin typeface="Arial" panose="020B0604020202020204" pitchFamily="34" charset="0"/>
                <a:ea typeface="Sora" pitchFamily="34" charset="-122"/>
                <a:cs typeface="B Nazanin" panose="00000400000000000000" pitchFamily="2" charset="-78"/>
              </a:rPr>
              <a:t>. </a:t>
            </a:r>
            <a:r>
              <a:rPr lang="fa-IR" sz="1750">
                <a:cs typeface="B Nazanin" panose="00000400000000000000" pitchFamily="2" charset="-78"/>
              </a:rPr>
              <a:t>هوش مصنوعی می‌تواند بهترین نوع بذر را که مناسب استفاده در آن آب و خاک است، تشخیص داده و محصول بهتر و مقوی‌تری را ارائه دهد. این امر منجر به افزایش عملکرد محصولات و کاهش هزینه‌های تولید می‌شود.</a:t>
            </a:r>
            <a:endParaRPr lang="en-US" sz="1750" dirty="0">
              <a:cs typeface="B Nazanin" panose="00000400000000000000" pitchFamily="2" charset="-78"/>
            </a:endParaRPr>
          </a:p>
        </p:txBody>
      </p:sp>
      <p:pic>
        <p:nvPicPr>
          <p:cNvPr id="8" name="Image 1" descr="preencoded.png"/>
          <p:cNvPicPr>
            <a:picLocks noChangeAspect="1"/>
          </p:cNvPicPr>
          <p:nvPr/>
        </p:nvPicPr>
        <p:blipFill>
          <a:blip r:embed="rId4"/>
          <a:stretch>
            <a:fillRect/>
          </a:stretch>
        </p:blipFill>
        <p:spPr>
          <a:xfrm>
            <a:off x="13495753" y="3413678"/>
            <a:ext cx="555427" cy="555427"/>
          </a:xfrm>
          <a:prstGeom prst="rect">
            <a:avLst/>
          </a:prstGeom>
        </p:spPr>
      </p:pic>
      <p:sp>
        <p:nvSpPr>
          <p:cNvPr id="9" name="Text 5"/>
          <p:cNvSpPr/>
          <p:nvPr/>
        </p:nvSpPr>
        <p:spPr>
          <a:xfrm>
            <a:off x="11772920" y="3430958"/>
            <a:ext cx="2923580" cy="365522"/>
          </a:xfrm>
          <a:prstGeom prst="rect">
            <a:avLst/>
          </a:prstGeom>
          <a:noFill/>
          <a:ln/>
        </p:spPr>
        <p:txBody>
          <a:bodyPr wrap="none" rtlCol="0" anchor="t"/>
          <a:lstStyle/>
          <a:p>
            <a:pPr marL="0" indent="0" algn="l">
              <a:lnSpc>
                <a:spcPts val="2878"/>
              </a:lnSpc>
              <a:buNone/>
            </a:pPr>
            <a:r>
              <a:rPr lang="en-US" sz="2302" b="1" dirty="0">
                <a:solidFill>
                  <a:srgbClr val="3B3535"/>
                </a:solidFill>
                <a:latin typeface="Arial" panose="020B0604020202020204" pitchFamily="34" charset="0"/>
                <a:ea typeface="Alexandria" pitchFamily="34" charset="-122"/>
                <a:cs typeface="B Nazanin" panose="00000400000000000000" pitchFamily="2" charset="-78"/>
              </a:rPr>
              <a:t>افزایش دقت</a:t>
            </a:r>
            <a:endParaRPr lang="en-US" sz="2302" dirty="0"/>
          </a:p>
        </p:txBody>
      </p:sp>
      <p:sp>
        <p:nvSpPr>
          <p:cNvPr id="10" name="Text 6"/>
          <p:cNvSpPr/>
          <p:nvPr/>
        </p:nvSpPr>
        <p:spPr>
          <a:xfrm>
            <a:off x="5890079" y="3873043"/>
            <a:ext cx="7365782" cy="1161724"/>
          </a:xfrm>
          <a:prstGeom prst="rect">
            <a:avLst/>
          </a:prstGeom>
          <a:noFill/>
          <a:ln/>
        </p:spPr>
        <p:txBody>
          <a:bodyPr wrap="square" rtlCol="0" anchor="t"/>
          <a:lstStyle/>
          <a:p>
            <a:pPr marL="0" indent="0" algn="justLow" rtl="1">
              <a:lnSpc>
                <a:spcPts val="2624"/>
              </a:lnSpc>
              <a:buNone/>
            </a:pPr>
            <a:r>
              <a:rPr lang="en-US" sz="1750" dirty="0">
                <a:solidFill>
                  <a:srgbClr val="3B3535"/>
                </a:solidFill>
                <a:latin typeface="Arial" panose="020B0604020202020204" pitchFamily="34" charset="0"/>
                <a:ea typeface="Sora" pitchFamily="34" charset="-122"/>
                <a:cs typeface="B Nazanin" panose="00000400000000000000" pitchFamily="2" charset="-78"/>
              </a:rPr>
              <a:t>با به کارگیری فناوری‌های هوش مصنوعی مانند سیستم‌های تشخیص </a:t>
            </a:r>
            <a:r>
              <a:rPr lang="en-US" sz="1750">
                <a:solidFill>
                  <a:srgbClr val="3B3535"/>
                </a:solidFill>
                <a:latin typeface="Arial" panose="020B0604020202020204" pitchFamily="34" charset="0"/>
                <a:ea typeface="Sora" pitchFamily="34" charset="-122"/>
                <a:cs typeface="B Nazanin" panose="00000400000000000000" pitchFamily="2" charset="-78"/>
              </a:rPr>
              <a:t>بیماری‌های گیاهی</a:t>
            </a:r>
            <a:r>
              <a:rPr lang="fa-IR" sz="1750">
                <a:solidFill>
                  <a:srgbClr val="3B3535"/>
                </a:solidFill>
                <a:latin typeface="Arial" panose="020B0604020202020204" pitchFamily="34" charset="0"/>
                <a:ea typeface="Sora" pitchFamily="34" charset="-122"/>
                <a:cs typeface="B Nazanin" panose="00000400000000000000" pitchFamily="2" charset="-78"/>
              </a:rPr>
              <a:t> و تشخیص سلامت خاک و میزان مواد مغزی موجود در خاک</a:t>
            </a:r>
            <a:r>
              <a:rPr lang="en-US" sz="1750">
                <a:solidFill>
                  <a:srgbClr val="3B3535"/>
                </a:solidFill>
                <a:latin typeface="Arial" panose="020B0604020202020204" pitchFamily="34" charset="0"/>
                <a:ea typeface="Sora" pitchFamily="34" charset="-122"/>
                <a:cs typeface="B Nazanin" panose="00000400000000000000" pitchFamily="2" charset="-78"/>
              </a:rPr>
              <a:t> </a:t>
            </a:r>
            <a:r>
              <a:rPr lang="en-US" sz="1750" dirty="0">
                <a:solidFill>
                  <a:srgbClr val="3B3535"/>
                </a:solidFill>
                <a:latin typeface="Arial" panose="020B0604020202020204" pitchFamily="34" charset="0"/>
                <a:ea typeface="Sora" pitchFamily="34" charset="-122"/>
                <a:cs typeface="B Nazanin" panose="00000400000000000000" pitchFamily="2" charset="-78"/>
              </a:rPr>
              <a:t>و مدیریت هوشمند آب و کود، کشاورزان می‌توانند تصمیم‌گیری‌های دقیق‌تری در مزرعه داشته </a:t>
            </a:r>
            <a:r>
              <a:rPr lang="en-US" sz="1750">
                <a:solidFill>
                  <a:srgbClr val="3B3535"/>
                </a:solidFill>
                <a:latin typeface="Arial" panose="020B0604020202020204" pitchFamily="34" charset="0"/>
                <a:ea typeface="Sora" pitchFamily="34" charset="-122"/>
                <a:cs typeface="B Nazanin" panose="00000400000000000000" pitchFamily="2" charset="-78"/>
              </a:rPr>
              <a:t>باشند.</a:t>
            </a:r>
            <a:endParaRPr lang="fa-IR" sz="1750">
              <a:solidFill>
                <a:srgbClr val="3B3535"/>
              </a:solidFill>
              <a:latin typeface="Arial" panose="020B0604020202020204" pitchFamily="34" charset="0"/>
              <a:ea typeface="Sora" pitchFamily="34" charset="-122"/>
              <a:cs typeface="B Nazanin" panose="00000400000000000000" pitchFamily="2" charset="-78"/>
            </a:endParaRPr>
          </a:p>
          <a:p>
            <a:pPr marL="0" indent="0" algn="justLow" rtl="1">
              <a:lnSpc>
                <a:spcPts val="2624"/>
              </a:lnSpc>
              <a:buNone/>
            </a:pPr>
            <a:endParaRPr lang="en-US" sz="1750" dirty="0">
              <a:cs typeface="B Nazanin" panose="00000400000000000000" pitchFamily="2" charset="-78"/>
            </a:endParaRPr>
          </a:p>
        </p:txBody>
      </p:sp>
      <p:pic>
        <p:nvPicPr>
          <p:cNvPr id="11" name="Image 2" descr="preencoded.png"/>
          <p:cNvPicPr>
            <a:picLocks noChangeAspect="1"/>
          </p:cNvPicPr>
          <p:nvPr/>
        </p:nvPicPr>
        <p:blipFill>
          <a:blip r:embed="rId5"/>
          <a:stretch>
            <a:fillRect/>
          </a:stretch>
        </p:blipFill>
        <p:spPr>
          <a:xfrm>
            <a:off x="13371238" y="1265610"/>
            <a:ext cx="555427" cy="555427"/>
          </a:xfrm>
          <a:prstGeom prst="rect">
            <a:avLst/>
          </a:prstGeom>
        </p:spPr>
      </p:pic>
      <p:sp>
        <p:nvSpPr>
          <p:cNvPr id="12" name="Text 7"/>
          <p:cNvSpPr/>
          <p:nvPr/>
        </p:nvSpPr>
        <p:spPr>
          <a:xfrm>
            <a:off x="11515286" y="1288399"/>
            <a:ext cx="2923580" cy="365522"/>
          </a:xfrm>
          <a:prstGeom prst="rect">
            <a:avLst/>
          </a:prstGeom>
          <a:noFill/>
          <a:ln/>
        </p:spPr>
        <p:txBody>
          <a:bodyPr wrap="none" rtlCol="0" anchor="t"/>
          <a:lstStyle/>
          <a:p>
            <a:pPr marL="0" indent="0" algn="l">
              <a:lnSpc>
                <a:spcPts val="2878"/>
              </a:lnSpc>
              <a:buNone/>
            </a:pPr>
            <a:r>
              <a:rPr lang="en-US" sz="2302" b="1" dirty="0">
                <a:solidFill>
                  <a:srgbClr val="3B3535"/>
                </a:solidFill>
                <a:latin typeface="Arial" panose="020B0604020202020204" pitchFamily="34" charset="0"/>
                <a:ea typeface="Alexandria" pitchFamily="34" charset="-122"/>
                <a:cs typeface="B Nazanin" panose="00000400000000000000" pitchFamily="2" charset="-78"/>
              </a:rPr>
              <a:t>پایداری محیطی</a:t>
            </a:r>
            <a:endParaRPr lang="en-US" sz="2302" dirty="0"/>
          </a:p>
        </p:txBody>
      </p:sp>
      <p:sp>
        <p:nvSpPr>
          <p:cNvPr id="13" name="Text 8"/>
          <p:cNvSpPr/>
          <p:nvPr/>
        </p:nvSpPr>
        <p:spPr>
          <a:xfrm>
            <a:off x="5890078" y="1950201"/>
            <a:ext cx="7344632" cy="1307529"/>
          </a:xfrm>
          <a:prstGeom prst="rect">
            <a:avLst/>
          </a:prstGeom>
          <a:noFill/>
          <a:ln/>
        </p:spPr>
        <p:txBody>
          <a:bodyPr wrap="square" rtlCol="0" anchor="t"/>
          <a:lstStyle/>
          <a:p>
            <a:pPr marL="0" indent="0" algn="justLow" rtl="1">
              <a:lnSpc>
                <a:spcPts val="2624"/>
              </a:lnSpc>
              <a:buNone/>
            </a:pPr>
            <a:r>
              <a:rPr lang="en-US" sz="1750" dirty="0">
                <a:solidFill>
                  <a:srgbClr val="3B3535"/>
                </a:solidFill>
                <a:latin typeface="Arial" panose="020B0604020202020204" pitchFamily="34" charset="0"/>
                <a:ea typeface="Sora" pitchFamily="34" charset="-122"/>
                <a:cs typeface="B Nazanin" panose="00000400000000000000" pitchFamily="2" charset="-78"/>
              </a:rPr>
              <a:t>استفاده از هوش مصنوعی در کشاورزی کمک می‌کند تا مصرف منابعی همچون آب </a:t>
            </a:r>
            <a:r>
              <a:rPr lang="en-US" sz="1750">
                <a:solidFill>
                  <a:srgbClr val="3B3535"/>
                </a:solidFill>
                <a:latin typeface="Arial" panose="020B0604020202020204" pitchFamily="34" charset="0"/>
                <a:ea typeface="Sora" pitchFamily="34" charset="-122"/>
                <a:cs typeface="B Nazanin" panose="00000400000000000000" pitchFamily="2" charset="-78"/>
              </a:rPr>
              <a:t>و کود</a:t>
            </a:r>
            <a:r>
              <a:rPr lang="fa-IR" sz="1750">
                <a:solidFill>
                  <a:srgbClr val="3B3535"/>
                </a:solidFill>
                <a:latin typeface="Arial" panose="020B0604020202020204" pitchFamily="34" charset="0"/>
                <a:ea typeface="Sora" pitchFamily="34" charset="-122"/>
                <a:cs typeface="B Nazanin" panose="00000400000000000000" pitchFamily="2" charset="-78"/>
              </a:rPr>
              <a:t> و میزان نیاز به نور و دما و...</a:t>
            </a:r>
            <a:r>
              <a:rPr lang="en-US" sz="1750">
                <a:solidFill>
                  <a:srgbClr val="3B3535"/>
                </a:solidFill>
                <a:latin typeface="Arial" panose="020B0604020202020204" pitchFamily="34" charset="0"/>
                <a:ea typeface="Sora" pitchFamily="34" charset="-122"/>
                <a:cs typeface="B Nazanin" panose="00000400000000000000" pitchFamily="2" charset="-78"/>
              </a:rPr>
              <a:t> </a:t>
            </a:r>
            <a:r>
              <a:rPr lang="en-US" sz="1750" dirty="0">
                <a:solidFill>
                  <a:srgbClr val="3B3535"/>
                </a:solidFill>
                <a:latin typeface="Arial" panose="020B0604020202020204" pitchFamily="34" charset="0"/>
                <a:ea typeface="Sora" pitchFamily="34" charset="-122"/>
                <a:cs typeface="B Nazanin" panose="00000400000000000000" pitchFamily="2" charset="-78"/>
              </a:rPr>
              <a:t>به صورت بهینه‌تری انجام شود. این امر به حفظ محیط زیست و تداوم بهره‌برداری از اراضی کشاورزی کمک می‌کند.</a:t>
            </a:r>
            <a:endParaRPr lang="en-US" sz="1750" dirty="0">
              <a:cs typeface="B Nazanin" panose="00000400000000000000" pitchFamily="2" charset="-78"/>
            </a:endParaRPr>
          </a:p>
        </p:txBody>
      </p:sp>
      <p:pic>
        <p:nvPicPr>
          <p:cNvPr id="15" name="Picture 14">
            <a:extLst>
              <a:ext uri="{FF2B5EF4-FFF2-40B4-BE49-F238E27FC236}">
                <a16:creationId xmlns:a16="http://schemas.microsoft.com/office/drawing/2014/main" id="{5A5C186C-B4D0-A215-494F-2DA114D4E378}"/>
              </a:ext>
            </a:extLst>
          </p:cNvPr>
          <p:cNvPicPr>
            <a:picLocks noChangeAspect="1"/>
          </p:cNvPicPr>
          <p:nvPr/>
        </p:nvPicPr>
        <p:blipFill>
          <a:blip r:embed="rId6"/>
          <a:stretch>
            <a:fillRect/>
          </a:stretch>
        </p:blipFill>
        <p:spPr>
          <a:xfrm>
            <a:off x="0" y="0"/>
            <a:ext cx="5486401" cy="8229600"/>
          </a:xfrm>
          <a:prstGeom prst="rect">
            <a:avLst/>
          </a:prstGeom>
        </p:spPr>
      </p:pic>
    </p:spTree>
    <p:extLst>
      <p:ext uri="{BB962C8B-B14F-4D97-AF65-F5344CB8AC3E}">
        <p14:creationId xmlns:p14="http://schemas.microsoft.com/office/powerpoint/2010/main" val="2910215125"/>
      </p:ext>
    </p:extLst>
  </p:cSld>
  <p:clrMapOvr>
    <a:masterClrMapping/>
  </p:clrMapOvr>
  <mc:AlternateContent xmlns:mc="http://schemas.openxmlformats.org/markup-compatibility/2006" xmlns:p14="http://schemas.microsoft.com/office/powerpoint/2010/main">
    <mc:Choice Requires="p14">
      <p:transition spd="slow" p14:dur="2000" advTm="61315"/>
    </mc:Choice>
    <mc:Fallback xmlns="">
      <p:transition spd="slow" advTm="61315"/>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1555</Words>
  <Application>Microsoft Office PowerPoint</Application>
  <PresentationFormat>Custom</PresentationFormat>
  <Paragraphs>165</Paragraphs>
  <Slides>15</Slides>
  <Notes>14</Notes>
  <HiddenSlides>0</HiddenSlides>
  <MMClips>1</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15</vt:i4>
      </vt:variant>
    </vt:vector>
  </HeadingPairs>
  <TitlesOfParts>
    <vt:vector size="21" baseType="lpstr">
      <vt:lpstr>Arial</vt:lpstr>
      <vt:lpstr>B Nazanin</vt:lpstr>
      <vt:lpstr>Wingdings 3</vt:lpstr>
      <vt:lpstr>Office Theme</vt:lpstr>
      <vt:lpstr>Facet</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zahra izadinasab</cp:lastModifiedBy>
  <cp:revision>10</cp:revision>
  <dcterms:created xsi:type="dcterms:W3CDTF">2024-06-13T12:29:14Z</dcterms:created>
  <dcterms:modified xsi:type="dcterms:W3CDTF">2024-07-02T21:00:53Z</dcterms:modified>
</cp:coreProperties>
</file>